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31"/>
    <p:sldId id="281" r:id="rId32"/>
    <p:sldId id="282" r:id="rId33"/>
    <p:sldId id="283" r:id="rId34"/>
    <p:sldId id="284" r:id="rId3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jpe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jpe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jpe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jpe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jpe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jpe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image" Target="../media/image-21-2.jpe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image" Target="../media/image-24-2.jpe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777368"/>
          </a:xfrm>
          <a:prstGeom prst="rect">
            <a:avLst/>
          </a:prstGeom>
        </p:spPr>
      </p:pic>
      <p:sp>
        <p:nvSpPr>
          <p:cNvPr id="3" name="Shape 0"/>
          <p:cNvSpPr/>
          <p:nvPr/>
        </p:nvSpPr>
        <p:spPr>
          <a:xfrm>
            <a:off x="0" y="0"/>
            <a:ext cx="4000500" cy="5777368"/>
          </a:xfrm>
          <a:prstGeom prst="rect">
            <a:avLst/>
          </a:prstGeom>
          <a:solidFill>
            <a:srgbClr val="FFF3E6">
              <a:alpha val="92000"/>
            </a:srgbClr>
          </a:solidFill>
          <a:ln/>
        </p:spPr>
      </p:sp>
      <p:sp>
        <p:nvSpPr>
          <p:cNvPr id="4" name="Shape 1"/>
          <p:cNvSpPr/>
          <p:nvPr/>
        </p:nvSpPr>
        <p:spPr>
          <a:xfrm>
            <a:off x="3993356" y="0"/>
            <a:ext cx="7144" cy="5777368"/>
          </a:xfrm>
          <a:prstGeom prst="rect">
            <a:avLst/>
          </a:prstGeom>
          <a:solidFill>
            <a:srgbClr val="FBE6D1"/>
          </a:solidFill>
          <a:ln/>
        </p:spPr>
      </p:sp>
      <p:sp>
        <p:nvSpPr>
          <p:cNvPr id="5" name="Text 2"/>
          <p:cNvSpPr/>
          <p:nvPr/>
        </p:nvSpPr>
        <p:spPr>
          <a:xfrm>
            <a:off x="300038" y="385763"/>
            <a:ext cx="3529013"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FORMATION IMMERSIVE · 4 HEURES · NIVEAU CAP</a:t>
            </a:r>
            <a:endParaRPr lang="en-US" sz="634" dirty="0"/>
          </a:p>
        </p:txBody>
      </p:sp>
      <p:sp>
        <p:nvSpPr>
          <p:cNvPr id="6" name="Text 3"/>
          <p:cNvSpPr/>
          <p:nvPr/>
        </p:nvSpPr>
        <p:spPr>
          <a:xfrm>
            <a:off x="300038" y="626864"/>
            <a:ext cx="3529013" cy="2228850"/>
          </a:xfrm>
          <a:prstGeom prst="rect">
            <a:avLst/>
          </a:prstGeom>
          <a:noFill/>
          <a:ln/>
        </p:spPr>
        <p:txBody>
          <a:bodyPr wrap="square" lIns="0" tIns="0" rIns="0" bIns="0" rtlCol="0" anchor="t">
            <a:spAutoFit/>
          </a:bodyPr>
          <a:lstStyle/>
          <a:p>
            <a:pPr algn="l" indent="0" marL="0">
              <a:lnSpc>
                <a:spcPts val="2900"/>
              </a:lnSpc>
              <a:buNone/>
            </a:pPr>
            <a:r>
              <a:rPr lang="en-US" sz="2542" b="1" dirty="0">
                <a:solidFill>
                  <a:srgbClr val="3E3A39"/>
                </a:solidFill>
                <a:latin typeface="Playfair Display" pitchFamily="34" charset="0"/>
                <a:ea typeface="Playfair Display" pitchFamily="34" charset="-122"/>
                <a:cs typeface="Playfair Display" pitchFamily="34" charset="-120"/>
              </a:rPr>
              <a:t>Se repérer dans le métier d’assistante maternelle et construire une posture professionnelle juste</a:t>
            </a:r>
            <a:endParaRPr lang="en-US" sz="2542" dirty="0"/>
          </a:p>
        </p:txBody>
      </p:sp>
      <p:sp>
        <p:nvSpPr>
          <p:cNvPr id="7" name="Text 4"/>
          <p:cNvSpPr/>
          <p:nvPr/>
        </p:nvSpPr>
        <p:spPr>
          <a:xfrm>
            <a:off x="300038" y="2941439"/>
            <a:ext cx="3286125" cy="634315"/>
          </a:xfrm>
          <a:prstGeom prst="rect">
            <a:avLst/>
          </a:prstGeom>
          <a:noFill/>
          <a:ln/>
        </p:spPr>
        <p:txBody>
          <a:bodyPr wrap="square" lIns="0" tIns="0" rIns="0" bIns="0" rtlCol="0" anchor="t">
            <a:spAutoFit/>
          </a:bodyPr>
          <a:lstStyle/>
          <a:p>
            <a:pPr algn="l" indent="0" marL="0">
              <a:lnSpc>
                <a:spcPts val="1700"/>
              </a:lnSpc>
              <a:buNone/>
            </a:pPr>
            <a:r>
              <a:rPr lang="en-US" sz="1050" dirty="0">
                <a:solidFill>
                  <a:srgbClr val="5F5A58"/>
                </a:solidFill>
                <a:latin typeface="Inter" pitchFamily="34" charset="0"/>
                <a:ea typeface="Inter" pitchFamily="34" charset="-122"/>
                <a:cs typeface="Inter" pitchFamily="34" charset="-120"/>
              </a:rPr>
              <a:t>Comprendre son rôle, trouver sa place et accueillir l’enfant avec une présence rassurante, claire et responsable.</a:t>
            </a:r>
            <a:endParaRPr lang="en-US" sz="1050" dirty="0"/>
          </a:p>
        </p:txBody>
      </p:sp>
      <p:sp>
        <p:nvSpPr>
          <p:cNvPr id="8" name="Text 5"/>
          <p:cNvSpPr/>
          <p:nvPr/>
        </p:nvSpPr>
        <p:spPr>
          <a:xfrm>
            <a:off x="300038" y="3768635"/>
            <a:ext cx="1085850" cy="96441"/>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7A736F"/>
                </a:solidFill>
                <a:latin typeface="Inter" pitchFamily="34" charset="0"/>
                <a:ea typeface="Inter" pitchFamily="34" charset="-122"/>
                <a:cs typeface="Inter" pitchFamily="34" charset="-120"/>
              </a:rPr>
              <a:t>PUBLIC</a:t>
            </a:r>
            <a:endParaRPr lang="en-US" sz="568" dirty="0"/>
          </a:p>
        </p:txBody>
      </p:sp>
      <p:sp>
        <p:nvSpPr>
          <p:cNvPr id="9" name="Text 6"/>
          <p:cNvSpPr/>
          <p:nvPr/>
        </p:nvSpPr>
        <p:spPr>
          <a:xfrm>
            <a:off x="300038" y="3907938"/>
            <a:ext cx="1085850" cy="188584"/>
          </a:xfrm>
          <a:prstGeom prst="rect">
            <a:avLst/>
          </a:prstGeom>
          <a:noFill/>
          <a:ln/>
        </p:spPr>
        <p:txBody>
          <a:bodyPr wrap="none" lIns="0" tIns="0" rIns="0" bIns="0" rtlCol="0" anchor="t">
            <a:spAutoFit/>
          </a:bodyPr>
          <a:lstStyle/>
          <a:p>
            <a:pPr algn="l" indent="0" marL="0">
              <a:lnSpc>
                <a:spcPts val="1500"/>
              </a:lnSpc>
              <a:buNone/>
            </a:pPr>
            <a:r>
              <a:rPr lang="en-US" sz="1090" b="1" dirty="0">
                <a:solidFill>
                  <a:srgbClr val="3E3A39"/>
                </a:solidFill>
                <a:latin typeface="Inter" pitchFamily="34" charset="0"/>
                <a:ea typeface="Inter" pitchFamily="34" charset="-122"/>
                <a:cs typeface="Inter" pitchFamily="34" charset="-120"/>
              </a:rPr>
              <a:t>CAP</a:t>
            </a:r>
            <a:endParaRPr lang="en-US" sz="1090" dirty="0"/>
          </a:p>
        </p:txBody>
      </p:sp>
      <p:sp>
        <p:nvSpPr>
          <p:cNvPr id="10" name="Text 7"/>
          <p:cNvSpPr/>
          <p:nvPr/>
        </p:nvSpPr>
        <p:spPr>
          <a:xfrm>
            <a:off x="1485900" y="3768635"/>
            <a:ext cx="1085850" cy="96441"/>
          </a:xfrm>
          <a:prstGeom prst="rect">
            <a:avLst/>
          </a:prstGeom>
          <a:noFill/>
          <a:ln/>
        </p:spPr>
        <p:txBody>
          <a:bodyPr wrap="none" lIns="0" tIns="0" rIns="0" bIns="0" rtlCol="0" anchor="t">
            <a:spAutoFit/>
          </a:bodyPr>
          <a:lstStyle/>
          <a:p>
            <a:pPr algn="l" indent="0" marL="0">
              <a:lnSpc>
                <a:spcPts val="700"/>
              </a:lnSpc>
              <a:buNone/>
            </a:pPr>
            <a:r>
              <a:rPr lang="en-US" sz="568" spc="1" kern="0" dirty="0">
                <a:solidFill>
                  <a:srgbClr val="7A736F"/>
                </a:solidFill>
                <a:latin typeface="Inter" pitchFamily="34" charset="0"/>
                <a:ea typeface="Inter" pitchFamily="34" charset="-122"/>
                <a:cs typeface="Inter" pitchFamily="34" charset="-120"/>
              </a:rPr>
              <a:t>CAP</a:t>
            </a:r>
            <a:endParaRPr lang="en-US" sz="568" dirty="0"/>
          </a:p>
        </p:txBody>
      </p:sp>
      <p:sp>
        <p:nvSpPr>
          <p:cNvPr id="11" name="Text 8"/>
          <p:cNvSpPr/>
          <p:nvPr/>
        </p:nvSpPr>
        <p:spPr>
          <a:xfrm>
            <a:off x="1485900" y="3907938"/>
            <a:ext cx="1085850" cy="377168"/>
          </a:xfrm>
          <a:prstGeom prst="rect">
            <a:avLst/>
          </a:prstGeom>
          <a:noFill/>
          <a:ln/>
        </p:spPr>
        <p:txBody>
          <a:bodyPr wrap="square" lIns="0" tIns="0" rIns="0" bIns="0" rtlCol="0" anchor="t">
            <a:spAutoFit/>
          </a:bodyPr>
          <a:lstStyle/>
          <a:p>
            <a:pPr algn="l" indent="0" marL="0">
              <a:lnSpc>
                <a:spcPts val="1500"/>
              </a:lnSpc>
              <a:buNone/>
            </a:pPr>
            <a:r>
              <a:rPr lang="en-US" sz="1090" b="1" dirty="0">
                <a:solidFill>
                  <a:srgbClr val="3E3A39"/>
                </a:solidFill>
                <a:latin typeface="Inter" pitchFamily="34" charset="0"/>
                <a:ea typeface="Inter" pitchFamily="34" charset="-122"/>
                <a:cs typeface="Inter" pitchFamily="34" charset="-120"/>
              </a:rPr>
              <a:t>Repères métier</a:t>
            </a:r>
            <a:endParaRPr lang="en-US" sz="1090" dirty="0"/>
          </a:p>
        </p:txBody>
      </p:sp>
      <p:sp>
        <p:nvSpPr>
          <p:cNvPr id="12" name="Shape 9"/>
          <p:cNvSpPr/>
          <p:nvPr/>
        </p:nvSpPr>
        <p:spPr>
          <a:xfrm>
            <a:off x="300038" y="4413693"/>
            <a:ext cx="2714625" cy="850106"/>
          </a:xfrm>
          <a:prstGeom prst="rect">
            <a:avLst/>
          </a:prstGeom>
          <a:solidFill>
            <a:srgbClr val="000000">
              <a:alpha val="0"/>
            </a:srgbClr>
          </a:solidFill>
          <a:ln/>
        </p:spPr>
      </p:sp>
      <p:sp>
        <p:nvSpPr>
          <p:cNvPr id="13" name="Shape 10"/>
          <p:cNvSpPr/>
          <p:nvPr/>
        </p:nvSpPr>
        <p:spPr>
          <a:xfrm>
            <a:off x="300038" y="4413693"/>
            <a:ext cx="2714625" cy="7144"/>
          </a:xfrm>
          <a:prstGeom prst="rect">
            <a:avLst/>
          </a:prstGeom>
          <a:solidFill>
            <a:srgbClr val="FADABA"/>
          </a:solidFill>
          <a:ln/>
        </p:spPr>
      </p:sp>
      <p:sp>
        <p:nvSpPr>
          <p:cNvPr id="14" name="Text 11"/>
          <p:cNvSpPr/>
          <p:nvPr/>
        </p:nvSpPr>
        <p:spPr>
          <a:xfrm>
            <a:off x="300038" y="4413693"/>
            <a:ext cx="2714625" cy="850106"/>
          </a:xfrm>
          <a:prstGeom prst="rect">
            <a:avLst/>
          </a:prstGeom>
          <a:noFill/>
          <a:ln/>
        </p:spPr>
        <p:txBody>
          <a:bodyPr wrap="square" lIns="0" tIns="8509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Ce métier demande une attention réelle à </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l’enfant, une relation de confiance avec les </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familles et </a:t>
            </a:r>
            <a:pPr algn="l" indent="0" marL="0">
              <a:lnSpc>
                <a:spcPts val="1500"/>
              </a:lnSpc>
              <a:buNone/>
            </a:pPr>
            <a:r>
              <a:rPr lang="en-US" sz="885" b="1" dirty="0">
                <a:solidFill>
                  <a:srgbClr val="3E3A39"/>
                </a:solidFill>
                <a:latin typeface="Inter" pitchFamily="34" charset="0"/>
                <a:ea typeface="Inter" pitchFamily="34" charset="-122"/>
                <a:cs typeface="Inter" pitchFamily="34" charset="-120"/>
              </a:rPr>
              <a:t>un cadre professionnel visible dès les premiers instants</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a:t>
            </a:r>
            <a:endParaRPr lang="en-US" sz="942" dirty="0"/>
          </a:p>
        </p:txBody>
      </p:sp>
      <p:sp>
        <p:nvSpPr>
          <p:cNvPr id="15" name="Shape 12"/>
          <p:cNvSpPr/>
          <p:nvPr/>
        </p:nvSpPr>
        <p:spPr>
          <a:xfrm>
            <a:off x="300038" y="5256656"/>
            <a:ext cx="2800350" cy="513569"/>
          </a:xfrm>
          <a:prstGeom prst="rect">
            <a:avLst/>
          </a:prstGeom>
          <a:solidFill>
            <a:srgbClr val="000000">
              <a:alpha val="0"/>
            </a:srgbClr>
          </a:solidFill>
          <a:ln/>
        </p:spPr>
      </p:sp>
      <p:sp>
        <p:nvSpPr>
          <p:cNvPr id="16" name="Shape 13"/>
          <p:cNvSpPr/>
          <p:nvPr/>
        </p:nvSpPr>
        <p:spPr>
          <a:xfrm>
            <a:off x="300038" y="5256656"/>
            <a:ext cx="2800350" cy="7144"/>
          </a:xfrm>
          <a:prstGeom prst="rect">
            <a:avLst/>
          </a:prstGeom>
          <a:solidFill>
            <a:srgbClr val="E4E3E3"/>
          </a:solidFill>
          <a:ln/>
        </p:spPr>
      </p:sp>
      <p:sp>
        <p:nvSpPr>
          <p:cNvPr id="17" name="Text 14"/>
          <p:cNvSpPr/>
          <p:nvPr/>
        </p:nvSpPr>
        <p:spPr>
          <a:xfrm>
            <a:off x="300038" y="5328093"/>
            <a:ext cx="2085975" cy="434987"/>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Une entrée en matière plus vivante, plus incarnée et plus mémorable pour engager le groupe dès l’ouverture.</a:t>
            </a:r>
            <a:endParaRPr lang="en-US" sz="727" dirty="0"/>
          </a:p>
        </p:txBody>
      </p:sp>
      <p:sp>
        <p:nvSpPr>
          <p:cNvPr id="18" name="Text 15"/>
          <p:cNvSpPr/>
          <p:nvPr/>
        </p:nvSpPr>
        <p:spPr>
          <a:xfrm>
            <a:off x="2974367" y="5489330"/>
            <a:ext cx="12602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01</a:t>
            </a:r>
            <a:endParaRPr lang="en-US" sz="634" dirty="0"/>
          </a:p>
        </p:txBody>
      </p:sp>
      <p:sp>
        <p:nvSpPr>
          <p:cNvPr id="19" name="Shape 16"/>
          <p:cNvSpPr/>
          <p:nvPr/>
        </p:nvSpPr>
        <p:spPr>
          <a:xfrm>
            <a:off x="4143375" y="257175"/>
            <a:ext cx="4857750" cy="3011091"/>
          </a:xfrm>
          <a:prstGeom prst="rect">
            <a:avLst/>
          </a:prstGeom>
          <a:solidFill>
            <a:srgbClr val="F5EBDD"/>
          </a:solidFill>
          <a:ln w="9144">
            <a:solidFill>
              <a:srgbClr val="3FA7A3">
                <a:alpha val="24000"/>
              </a:srgbClr>
            </a:solidFill>
            <a:prstDash val="solid"/>
          </a:ln>
        </p:spPr>
      </p:sp>
      <p:pic>
        <p:nvPicPr>
          <p:cNvPr id="20" name="Image 1" descr="preencoded.png">    </p:cNvPr>
          <p:cNvPicPr>
            <a:picLocks noChangeAspect="1"/>
          </p:cNvPicPr>
          <p:nvPr/>
        </p:nvPicPr>
        <p:blipFill>
          <a:blip r:embed="rId2"/>
          <a:stretch>
            <a:fillRect/>
          </a:stretch>
        </p:blipFill>
        <p:spPr>
          <a:xfrm>
            <a:off x="4143375" y="257175"/>
            <a:ext cx="4857750" cy="3071813"/>
          </a:xfrm>
          <a:prstGeom prst="rect">
            <a:avLst/>
          </a:prstGeom>
        </p:spPr>
      </p:pic>
      <p:sp>
        <p:nvSpPr>
          <p:cNvPr id="21" name="Text 17"/>
          <p:cNvSpPr/>
          <p:nvPr/>
        </p:nvSpPr>
        <p:spPr>
          <a:xfrm>
            <a:off x="4143375" y="3325416"/>
            <a:ext cx="3714750" cy="360759"/>
          </a:xfrm>
          <a:prstGeom prst="rect">
            <a:avLst/>
          </a:prstGeom>
          <a:noFill/>
          <a:ln/>
        </p:spPr>
        <p:txBody>
          <a:bodyPr wrap="square" lIns="0" tIns="51054"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Scène d’ouverture :</a:t>
            </a:r>
            <a:pPr algn="l" indent="0" marL="0">
              <a:lnSpc>
                <a:spcPts val="1200"/>
              </a:lnSpc>
              <a:buNone/>
            </a:pPr>
            <a:r>
              <a:rPr lang="en-US" sz="780" dirty="0">
                <a:solidFill>
                  <a:srgbClr val="5F5A58"/>
                </a:solidFill>
                <a:latin typeface="Inter" pitchFamily="34" charset="0"/>
                <a:ea typeface="Inter" pitchFamily="34" charset="-122"/>
                <a:cs typeface="Inter" pitchFamily="34" charset="-120"/>
              </a:rPr>
              <a:t> un accueil calme, coloré et structuré qui donne </a:t>
            </a:r>
            <a:pPr algn="l" indent="0" marL="0">
              <a:lnSpc>
                <a:spcPts val="1200"/>
              </a:lnSpc>
              <a:buNone/>
            </a:pPr>
            <a:r>
              <a:rPr lang="en-US" sz="780" dirty="0">
                <a:solidFill>
                  <a:srgbClr val="5F5A58"/>
                </a:solidFill>
                <a:latin typeface="Inter" pitchFamily="34" charset="0"/>
                <a:ea typeface="Inter" pitchFamily="34" charset="-122"/>
                <a:cs typeface="Inter" pitchFamily="34" charset="-120"/>
              </a:rPr>
              <a:t>immédiatement à voir la valeur humaine et professionnelle du métier.</a:t>
            </a:r>
            <a:endParaRPr lang="en-US" sz="734"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371475" y="386655"/>
            <a:ext cx="1863737"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ENTRER DANS LA FORMATION</a:t>
            </a:r>
            <a:endParaRPr lang="en-US" sz="634" dirty="0"/>
          </a:p>
        </p:txBody>
      </p:sp>
      <p:sp>
        <p:nvSpPr>
          <p:cNvPr id="4" name="Text 1"/>
          <p:cNvSpPr/>
          <p:nvPr/>
        </p:nvSpPr>
        <p:spPr>
          <a:xfrm>
            <a:off x="8628645" y="386655"/>
            <a:ext cx="14388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02</a:t>
            </a:r>
            <a:endParaRPr lang="en-US" sz="634" dirty="0"/>
          </a:p>
        </p:txBody>
      </p:sp>
      <p:sp>
        <p:nvSpPr>
          <p:cNvPr id="5" name="Text 2"/>
          <p:cNvSpPr/>
          <p:nvPr/>
        </p:nvSpPr>
        <p:spPr>
          <a:xfrm>
            <a:off x="371475" y="671513"/>
            <a:ext cx="6715125" cy="617209"/>
          </a:xfrm>
          <a:prstGeom prst="rect">
            <a:avLst/>
          </a:prstGeom>
          <a:noFill/>
          <a:ln/>
        </p:spPr>
        <p:txBody>
          <a:bodyPr wrap="square" lIns="0" tIns="0" rIns="0" bIns="0" rtlCol="0" anchor="t">
            <a:spAutoFit/>
          </a:bodyPr>
          <a:lstStyle/>
          <a:p>
            <a:pPr algn="l" indent="0" marL="0">
              <a:lnSpc>
                <a:spcPts val="2400"/>
              </a:lnSpc>
              <a:buNone/>
            </a:pPr>
            <a:r>
              <a:rPr lang="en-US" sz="2016" b="1" dirty="0">
                <a:solidFill>
                  <a:srgbClr val="3E3A39"/>
                </a:solidFill>
                <a:latin typeface="Playfair Display" pitchFamily="34" charset="0"/>
                <a:ea typeface="Playfair Display" pitchFamily="34" charset="-122"/>
                <a:cs typeface="Playfair Display" pitchFamily="34" charset="-120"/>
              </a:rPr>
              <a:t>Cette formation vous donne des repères concrets pour entrer dans le métier avec confiance</a:t>
            </a:r>
            <a:endParaRPr lang="en-US" sz="2016" dirty="0"/>
          </a:p>
        </p:txBody>
      </p:sp>
      <p:sp>
        <p:nvSpPr>
          <p:cNvPr id="6" name="Text 3"/>
          <p:cNvSpPr/>
          <p:nvPr/>
        </p:nvSpPr>
        <p:spPr>
          <a:xfrm>
            <a:off x="371475" y="1360159"/>
            <a:ext cx="6357938" cy="393576"/>
          </a:xfrm>
          <a:prstGeom prst="rect">
            <a:avLst/>
          </a:prstGeom>
          <a:noFill/>
          <a:ln/>
        </p:spPr>
        <p:txBody>
          <a:bodyPr wrap="square" lIns="0" tIns="0" rIns="0" bIns="0" rtlCol="0" anchor="t">
            <a:spAutoFit/>
          </a:bodyPr>
          <a:lstStyle/>
          <a:p>
            <a:pPr algn="l" indent="0" marL="0">
              <a:lnSpc>
                <a:spcPts val="1500"/>
              </a:lnSpc>
              <a:buNone/>
            </a:pPr>
            <a:r>
              <a:rPr lang="en-US" sz="996" dirty="0">
                <a:solidFill>
                  <a:srgbClr val="5F5A58"/>
                </a:solidFill>
                <a:latin typeface="Inter" pitchFamily="34" charset="0"/>
                <a:ea typeface="Inter" pitchFamily="34" charset="-122"/>
                <a:cs typeface="Inter" pitchFamily="34" charset="-120"/>
              </a:rPr>
              <a:t>Le parcours a été allégé pour aller à l’essentiel : comprendre le métier, trouver sa posture, mieux communiquer et agir avec plus de sécurité au quotidien.</a:t>
            </a:r>
            <a:endParaRPr lang="en-US" sz="996" dirty="0"/>
          </a:p>
        </p:txBody>
      </p:sp>
      <p:sp>
        <p:nvSpPr>
          <p:cNvPr id="7" name="Text 4"/>
          <p:cNvSpPr/>
          <p:nvPr/>
        </p:nvSpPr>
        <p:spPr>
          <a:xfrm>
            <a:off x="371475" y="1960904"/>
            <a:ext cx="1785938" cy="1157288"/>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La formation ne donne pas seulement des informations. Elle aide à reconnaître ce qu’il faut faire, dire et tenir dans les situations réelles de l’accueil.</a:t>
            </a:r>
            <a:endParaRPr lang="en-US" sz="942" dirty="0"/>
          </a:p>
        </p:txBody>
      </p:sp>
      <p:sp>
        <p:nvSpPr>
          <p:cNvPr id="8" name="Shape 5"/>
          <p:cNvSpPr/>
          <p:nvPr/>
        </p:nvSpPr>
        <p:spPr>
          <a:xfrm>
            <a:off x="2557463" y="1882322"/>
            <a:ext cx="3714750" cy="2228850"/>
          </a:xfrm>
          <a:prstGeom prst="rect">
            <a:avLst/>
          </a:prstGeom>
          <a:solidFill>
            <a:srgbClr val="F3E9DC"/>
          </a:solidFill>
          <a:ln w="9144">
            <a:solidFill>
              <a:srgbClr val="3FA7A3">
                <a:alpha val="24000"/>
              </a:srgbClr>
            </a:solidFill>
            <a:prstDash val="solid"/>
          </a:ln>
        </p:spPr>
      </p:sp>
      <p:pic>
        <p:nvPicPr>
          <p:cNvPr id="9" name="Image 1" descr="preencoded.png">    </p:cNvPr>
          <p:cNvPicPr>
            <a:picLocks noChangeAspect="1"/>
          </p:cNvPicPr>
          <p:nvPr/>
        </p:nvPicPr>
        <p:blipFill>
          <a:blip r:embed="rId2"/>
          <a:stretch>
            <a:fillRect/>
          </a:stretch>
        </p:blipFill>
        <p:spPr>
          <a:xfrm>
            <a:off x="2557463" y="1882322"/>
            <a:ext cx="3714750" cy="2228850"/>
          </a:xfrm>
          <a:prstGeom prst="rect">
            <a:avLst/>
          </a:prstGeom>
        </p:spPr>
      </p:pic>
      <p:sp>
        <p:nvSpPr>
          <p:cNvPr id="10" name="Text 6"/>
          <p:cNvSpPr/>
          <p:nvPr/>
        </p:nvSpPr>
        <p:spPr>
          <a:xfrm>
            <a:off x="2557463" y="4168322"/>
            <a:ext cx="3357563" cy="499281"/>
          </a:xfrm>
          <a:prstGeom prst="rect">
            <a:avLst/>
          </a:prstGeom>
          <a:noFill/>
          <a:ln/>
        </p:spPr>
        <p:txBody>
          <a:bodyPr wrap="square" lIns="0" tIns="68072" rIns="0" bIns="0" rtlCol="0" anchor="t">
            <a:spAutoFit/>
          </a:bodyPr>
          <a:lstStyle/>
          <a:p>
            <a:pPr algn="l" indent="0" marL="0">
              <a:lnSpc>
                <a:spcPts val="1100"/>
              </a:lnSpc>
              <a:buNone/>
            </a:pPr>
            <a:r>
              <a:rPr lang="en-US" sz="727" dirty="0">
                <a:solidFill>
                  <a:srgbClr val="6A6461"/>
                </a:solidFill>
                <a:latin typeface="Inter" pitchFamily="34" charset="0"/>
                <a:ea typeface="Inter" pitchFamily="34" charset="-122"/>
                <a:cs typeface="Inter" pitchFamily="34" charset="-120"/>
              </a:rPr>
              <a:t>Une scène simple de transmission permet de montrer que la posture professionnelle se construit dans les paroles, les gestes et le cadre posé au quotidien.</a:t>
            </a:r>
            <a:endParaRPr lang="en-US" sz="727" dirty="0"/>
          </a:p>
        </p:txBody>
      </p:sp>
      <p:sp>
        <p:nvSpPr>
          <p:cNvPr id="11" name="Text 7"/>
          <p:cNvSpPr/>
          <p:nvPr/>
        </p:nvSpPr>
        <p:spPr>
          <a:xfrm>
            <a:off x="6457950" y="1946616"/>
            <a:ext cx="23145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COMPRENDRE</a:t>
            </a:r>
            <a:endParaRPr lang="en-US" sz="584" dirty="0"/>
          </a:p>
        </p:txBody>
      </p:sp>
      <p:sp>
        <p:nvSpPr>
          <p:cNvPr id="12" name="Text 8"/>
          <p:cNvSpPr/>
          <p:nvPr/>
        </p:nvSpPr>
        <p:spPr>
          <a:xfrm>
            <a:off x="6457950" y="2094849"/>
            <a:ext cx="2286000" cy="365168"/>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Savoir ce qu’on attend réellement d’une assistante maternelle.</a:t>
            </a:r>
            <a:endParaRPr lang="en-US" sz="942" dirty="0"/>
          </a:p>
        </p:txBody>
      </p:sp>
      <p:sp>
        <p:nvSpPr>
          <p:cNvPr id="13" name="Text 9"/>
          <p:cNvSpPr/>
          <p:nvPr/>
        </p:nvSpPr>
        <p:spPr>
          <a:xfrm>
            <a:off x="6457950" y="2618129"/>
            <a:ext cx="23145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SE POSITIONNER</a:t>
            </a:r>
            <a:endParaRPr lang="en-US" sz="584" dirty="0"/>
          </a:p>
        </p:txBody>
      </p:sp>
      <p:sp>
        <p:nvSpPr>
          <p:cNvPr id="14" name="Text 10"/>
          <p:cNvSpPr/>
          <p:nvPr/>
        </p:nvSpPr>
        <p:spPr>
          <a:xfrm>
            <a:off x="6457950" y="2766361"/>
            <a:ext cx="2286000" cy="365168"/>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Agir avec calme, clarté et professionnalisme dans la relation.</a:t>
            </a:r>
            <a:endParaRPr lang="en-US" sz="942" dirty="0"/>
          </a:p>
        </p:txBody>
      </p:sp>
      <p:sp>
        <p:nvSpPr>
          <p:cNvPr id="15" name="Text 11"/>
          <p:cNvSpPr/>
          <p:nvPr/>
        </p:nvSpPr>
        <p:spPr>
          <a:xfrm>
            <a:off x="6457950" y="3289641"/>
            <a:ext cx="23145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COMMUNIQUER</a:t>
            </a:r>
            <a:endParaRPr lang="en-US" sz="584" dirty="0"/>
          </a:p>
        </p:txBody>
      </p:sp>
      <p:sp>
        <p:nvSpPr>
          <p:cNvPr id="16" name="Text 12"/>
          <p:cNvSpPr/>
          <p:nvPr/>
        </p:nvSpPr>
        <p:spPr>
          <a:xfrm>
            <a:off x="6457950" y="3437874"/>
            <a:ext cx="2286000" cy="365168"/>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Parler avec justesse aux parents, même dans un moment sensible.</a:t>
            </a:r>
            <a:endParaRPr lang="en-US" sz="942" dirty="0"/>
          </a:p>
        </p:txBody>
      </p:sp>
      <p:sp>
        <p:nvSpPr>
          <p:cNvPr id="17" name="Text 13"/>
          <p:cNvSpPr/>
          <p:nvPr/>
        </p:nvSpPr>
        <p:spPr>
          <a:xfrm>
            <a:off x="6457950" y="3961154"/>
            <a:ext cx="23145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CHOISIR LA BONNE RÉPONSE</a:t>
            </a:r>
            <a:endParaRPr lang="en-US" sz="584" dirty="0"/>
          </a:p>
        </p:txBody>
      </p:sp>
      <p:sp>
        <p:nvSpPr>
          <p:cNvPr id="18" name="Text 14"/>
          <p:cNvSpPr/>
          <p:nvPr/>
        </p:nvSpPr>
        <p:spPr>
          <a:xfrm>
            <a:off x="6457950" y="4109386"/>
            <a:ext cx="2286000" cy="365168"/>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Transformer les repères du cours en décisions concrètes sur le terrain.</a:t>
            </a:r>
            <a:endParaRPr lang="en-US" sz="942" dirty="0"/>
          </a:p>
        </p:txBody>
      </p:sp>
      <p:sp>
        <p:nvSpPr>
          <p:cNvPr id="19" name="Shape 15"/>
          <p:cNvSpPr/>
          <p:nvPr/>
        </p:nvSpPr>
        <p:spPr>
          <a:xfrm>
            <a:off x="371475" y="4725535"/>
            <a:ext cx="5429250" cy="410040"/>
          </a:xfrm>
          <a:prstGeom prst="rect">
            <a:avLst/>
          </a:prstGeom>
          <a:solidFill>
            <a:srgbClr val="000000">
              <a:alpha val="0"/>
            </a:srgbClr>
          </a:solidFill>
          <a:ln/>
        </p:spPr>
      </p:sp>
      <p:sp>
        <p:nvSpPr>
          <p:cNvPr id="20" name="Shape 16"/>
          <p:cNvSpPr/>
          <p:nvPr/>
        </p:nvSpPr>
        <p:spPr>
          <a:xfrm>
            <a:off x="371475" y="4725535"/>
            <a:ext cx="5429250" cy="7144"/>
          </a:xfrm>
          <a:prstGeom prst="rect">
            <a:avLst/>
          </a:prstGeom>
          <a:solidFill>
            <a:srgbClr val="E4E3E3"/>
          </a:solidFill>
          <a:ln/>
        </p:spPr>
      </p:sp>
      <p:sp>
        <p:nvSpPr>
          <p:cNvPr id="21" name="Text 17"/>
          <p:cNvSpPr/>
          <p:nvPr/>
        </p:nvSpPr>
        <p:spPr>
          <a:xfrm>
            <a:off x="371475" y="4725535"/>
            <a:ext cx="5429250" cy="410040"/>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La suite du parcours</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avance ensuite du métier vers la posture, puis de la posture vers l’action dans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les situations du quotidien.</a:t>
            </a:r>
            <a:endParaRPr lang="en-US" sz="78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022056" cy="5143500"/>
          </a:xfrm>
          <a:prstGeom prst="rect">
            <a:avLst/>
          </a:prstGeom>
          <a:solidFill>
            <a:srgbClr val="000000">
              <a:alpha val="0"/>
            </a:srgbClr>
          </a:solidFill>
          <a:ln/>
        </p:spPr>
      </p:sp>
      <p:sp>
        <p:nvSpPr>
          <p:cNvPr id="4" name="Shape 1"/>
          <p:cNvSpPr/>
          <p:nvPr/>
        </p:nvSpPr>
        <p:spPr>
          <a:xfrm>
            <a:off x="5014913" y="0"/>
            <a:ext cx="7144" cy="5143500"/>
          </a:xfrm>
          <a:prstGeom prst="rect">
            <a:avLst/>
          </a:prstGeom>
          <a:solidFill>
            <a:srgbClr val="FCEAD7"/>
          </a:solidFill>
          <a:ln/>
        </p:spPr>
      </p:sp>
      <p:sp>
        <p:nvSpPr>
          <p:cNvPr id="5" name="Shape 2"/>
          <p:cNvSpPr/>
          <p:nvPr/>
        </p:nvSpPr>
        <p:spPr>
          <a:xfrm>
            <a:off x="271463" y="242888"/>
            <a:ext cx="4572000"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572000" cy="3571875"/>
          </a:xfrm>
          <a:prstGeom prst="rect">
            <a:avLst/>
          </a:prstGeom>
        </p:spPr>
      </p:pic>
      <p:sp>
        <p:nvSpPr>
          <p:cNvPr id="7" name="Text 3"/>
          <p:cNvSpPr/>
          <p:nvPr/>
        </p:nvSpPr>
        <p:spPr>
          <a:xfrm>
            <a:off x="271463" y="3814763"/>
            <a:ext cx="4357688"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Des objectifs reliés au terrain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comprendre le métier, observer les situations et agir plus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justement dans le quotidien professionnel.</a:t>
            </a:r>
            <a:endParaRPr lang="en-US" sz="683" dirty="0"/>
          </a:p>
        </p:txBody>
      </p:sp>
      <p:sp>
        <p:nvSpPr>
          <p:cNvPr id="8" name="Text 4"/>
          <p:cNvSpPr/>
          <p:nvPr/>
        </p:nvSpPr>
        <p:spPr>
          <a:xfrm>
            <a:off x="5257800" y="400050"/>
            <a:ext cx="3714750"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OBJECTIFS PÉDAGOGIQUES</a:t>
            </a:r>
            <a:endParaRPr lang="en-US" sz="634" dirty="0"/>
          </a:p>
        </p:txBody>
      </p:sp>
      <p:sp>
        <p:nvSpPr>
          <p:cNvPr id="9" name="Text 5"/>
          <p:cNvSpPr/>
          <p:nvPr/>
        </p:nvSpPr>
        <p:spPr>
          <a:xfrm>
            <a:off x="5257800" y="612577"/>
            <a:ext cx="3714750" cy="879518"/>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Les objectifs prennent sens quand ils sont reliés à des situations réelles du métier</a:t>
            </a:r>
            <a:endParaRPr lang="en-US" sz="1912" dirty="0"/>
          </a:p>
        </p:txBody>
      </p:sp>
      <p:sp>
        <p:nvSpPr>
          <p:cNvPr id="10" name="Text 6"/>
          <p:cNvSpPr/>
          <p:nvPr/>
        </p:nvSpPr>
        <p:spPr>
          <a:xfrm>
            <a:off x="5257800" y="1577820"/>
            <a:ext cx="3714750" cy="570858"/>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Dans cette formation, les objectifs ne sont pas théoriques. Ils servent à mieux lire le terrain, comprendre sa posture et trouver des repères concrets pour agir.</a:t>
            </a:r>
            <a:endParaRPr lang="en-US" sz="942" dirty="0"/>
          </a:p>
        </p:txBody>
      </p:sp>
      <p:sp>
        <p:nvSpPr>
          <p:cNvPr id="11" name="Text 7"/>
          <p:cNvSpPr/>
          <p:nvPr/>
        </p:nvSpPr>
        <p:spPr>
          <a:xfrm>
            <a:off x="5257800" y="2298697"/>
            <a:ext cx="3714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OBSERVER</a:t>
            </a:r>
            <a:endParaRPr lang="en-US" sz="584" dirty="0"/>
          </a:p>
        </p:txBody>
      </p:sp>
      <p:sp>
        <p:nvSpPr>
          <p:cNvPr id="12" name="Text 8"/>
          <p:cNvSpPr/>
          <p:nvPr/>
        </p:nvSpPr>
        <p:spPr>
          <a:xfrm>
            <a:off x="5257800" y="2432642"/>
            <a:ext cx="371475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Repérer ce qui se joue dans l’accueil, les relations et les gestes professionnels du quotidien.</a:t>
            </a:r>
            <a:endParaRPr lang="en-US" sz="834" dirty="0"/>
          </a:p>
        </p:txBody>
      </p:sp>
      <p:sp>
        <p:nvSpPr>
          <p:cNvPr id="13" name="Text 9"/>
          <p:cNvSpPr/>
          <p:nvPr/>
        </p:nvSpPr>
        <p:spPr>
          <a:xfrm>
            <a:off x="5257800" y="2864393"/>
            <a:ext cx="3714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COMPRENDRE</a:t>
            </a:r>
            <a:endParaRPr lang="en-US" sz="584" dirty="0"/>
          </a:p>
        </p:txBody>
      </p:sp>
      <p:sp>
        <p:nvSpPr>
          <p:cNvPr id="14" name="Text 10"/>
          <p:cNvSpPr/>
          <p:nvPr/>
        </p:nvSpPr>
        <p:spPr>
          <a:xfrm>
            <a:off x="5257800" y="2998338"/>
            <a:ext cx="371475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Mettre du sens sur le rôle, les responsabilités et la posture attendue dans le métier.</a:t>
            </a:r>
            <a:endParaRPr lang="en-US" sz="834" dirty="0"/>
          </a:p>
        </p:txBody>
      </p:sp>
      <p:sp>
        <p:nvSpPr>
          <p:cNvPr id="15" name="Text 11"/>
          <p:cNvSpPr/>
          <p:nvPr/>
        </p:nvSpPr>
        <p:spPr>
          <a:xfrm>
            <a:off x="5257800" y="3430088"/>
            <a:ext cx="3714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AGIR</a:t>
            </a:r>
            <a:endParaRPr lang="en-US" sz="584" dirty="0"/>
          </a:p>
        </p:txBody>
      </p:sp>
      <p:sp>
        <p:nvSpPr>
          <p:cNvPr id="16" name="Text 12"/>
          <p:cNvSpPr/>
          <p:nvPr/>
        </p:nvSpPr>
        <p:spPr>
          <a:xfrm>
            <a:off x="5257800" y="3564034"/>
            <a:ext cx="371475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Choisir des réponses plus justes dans les situations simples comme dans les moments sensibles.</a:t>
            </a:r>
            <a:endParaRPr lang="en-US" sz="834" dirty="0"/>
          </a:p>
        </p:txBody>
      </p:sp>
      <p:sp>
        <p:nvSpPr>
          <p:cNvPr id="17" name="Text 13"/>
          <p:cNvSpPr/>
          <p:nvPr/>
        </p:nvSpPr>
        <p:spPr>
          <a:xfrm>
            <a:off x="5257800" y="3988640"/>
            <a:ext cx="3714750"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L’objectif final</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est de donner aux apprenantes des repères clairs,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utilisables et rassurants dès l’entrée dans le métier.</a:t>
            </a:r>
            <a:endParaRPr lang="en-US" sz="784" dirty="0"/>
          </a:p>
        </p:txBody>
      </p:sp>
      <p:sp>
        <p:nvSpPr>
          <p:cNvPr id="18" name="Text 14"/>
          <p:cNvSpPr/>
          <p:nvPr/>
        </p:nvSpPr>
        <p:spPr>
          <a:xfrm>
            <a:off x="5257800" y="5030986"/>
            <a:ext cx="371475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3</a:t>
            </a:r>
            <a:endParaRPr lang="en-US" sz="63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093494" cy="5143500"/>
          </a:xfrm>
          <a:prstGeom prst="rect">
            <a:avLst/>
          </a:prstGeom>
          <a:solidFill>
            <a:srgbClr val="000000">
              <a:alpha val="0"/>
            </a:srgbClr>
          </a:solidFill>
          <a:ln/>
        </p:spPr>
      </p:sp>
      <p:sp>
        <p:nvSpPr>
          <p:cNvPr id="4" name="Shape 1"/>
          <p:cNvSpPr/>
          <p:nvPr/>
        </p:nvSpPr>
        <p:spPr>
          <a:xfrm>
            <a:off x="5086350" y="0"/>
            <a:ext cx="7144" cy="5143500"/>
          </a:xfrm>
          <a:prstGeom prst="rect">
            <a:avLst/>
          </a:prstGeom>
          <a:solidFill>
            <a:srgbClr val="FCEAD7"/>
          </a:solidFill>
          <a:ln/>
        </p:spPr>
      </p:sp>
      <p:sp>
        <p:nvSpPr>
          <p:cNvPr id="5" name="Shape 2"/>
          <p:cNvSpPr/>
          <p:nvPr/>
        </p:nvSpPr>
        <p:spPr>
          <a:xfrm>
            <a:off x="271463" y="242888"/>
            <a:ext cx="4643438"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643438" cy="3571875"/>
          </a:xfrm>
          <a:prstGeom prst="rect">
            <a:avLst/>
          </a:prstGeom>
        </p:spPr>
      </p:pic>
      <p:sp>
        <p:nvSpPr>
          <p:cNvPr id="7" name="Text 3"/>
          <p:cNvSpPr/>
          <p:nvPr/>
        </p:nvSpPr>
        <p:spPr>
          <a:xfrm>
            <a:off x="271463" y="3814763"/>
            <a:ext cx="4429125"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Un parcours pensé comme une journée réelle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arrivée, activité, relation, cadre et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transmission structurent la progression de la formation.</a:t>
            </a:r>
            <a:endParaRPr lang="en-US" sz="683" dirty="0"/>
          </a:p>
        </p:txBody>
      </p:sp>
      <p:sp>
        <p:nvSpPr>
          <p:cNvPr id="8" name="Text 4"/>
          <p:cNvSpPr/>
          <p:nvPr/>
        </p:nvSpPr>
        <p:spPr>
          <a:xfrm>
            <a:off x="5329238" y="400050"/>
            <a:ext cx="3429000"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PARCOURS DE FORMATION</a:t>
            </a:r>
            <a:endParaRPr lang="en-US" sz="634" dirty="0"/>
          </a:p>
        </p:txBody>
      </p:sp>
      <p:sp>
        <p:nvSpPr>
          <p:cNvPr id="9" name="Text 5"/>
          <p:cNvSpPr/>
          <p:nvPr/>
        </p:nvSpPr>
        <p:spPr>
          <a:xfrm>
            <a:off x="5329238" y="612577"/>
            <a:ext cx="3429000" cy="1172691"/>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 parcours suit la logique d’une journée d’accueil pour mieux mémoriser les repères du métier</a:t>
            </a:r>
            <a:endParaRPr lang="en-US" sz="1912" dirty="0"/>
          </a:p>
        </p:txBody>
      </p:sp>
      <p:sp>
        <p:nvSpPr>
          <p:cNvPr id="10" name="Text 6"/>
          <p:cNvSpPr/>
          <p:nvPr/>
        </p:nvSpPr>
        <p:spPr>
          <a:xfrm>
            <a:off x="5329238" y="1870993"/>
            <a:ext cx="3429000"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La formation avance comme le quotidien professionnel : on part de l’accueil, puis on entre dans les gestes, les relations, les situations sensibles et la synthèse des repères.</a:t>
            </a:r>
            <a:endParaRPr lang="en-US" sz="942" dirty="0"/>
          </a:p>
        </p:txBody>
      </p:sp>
      <p:sp>
        <p:nvSpPr>
          <p:cNvPr id="11" name="Text 7"/>
          <p:cNvSpPr/>
          <p:nvPr/>
        </p:nvSpPr>
        <p:spPr>
          <a:xfrm>
            <a:off x="5329238" y="2789300"/>
            <a:ext cx="34290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ENTRER DANS LE MÉTIER</a:t>
            </a:r>
            <a:endParaRPr lang="en-US" sz="584" dirty="0"/>
          </a:p>
        </p:txBody>
      </p:sp>
      <p:sp>
        <p:nvSpPr>
          <p:cNvPr id="12" name="Text 8"/>
          <p:cNvSpPr/>
          <p:nvPr/>
        </p:nvSpPr>
        <p:spPr>
          <a:xfrm>
            <a:off x="5329238" y="2923245"/>
            <a:ext cx="342900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Comprendre le rôle, les missions et la place de l’enfant dans l’accueil quotidien.</a:t>
            </a:r>
            <a:endParaRPr lang="en-US" sz="834" dirty="0"/>
          </a:p>
        </p:txBody>
      </p:sp>
      <p:sp>
        <p:nvSpPr>
          <p:cNvPr id="13" name="Text 9"/>
          <p:cNvSpPr/>
          <p:nvPr/>
        </p:nvSpPr>
        <p:spPr>
          <a:xfrm>
            <a:off x="5329238" y="3369283"/>
            <a:ext cx="34290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LIRE LA POSTURE</a:t>
            </a:r>
            <a:endParaRPr lang="en-US" sz="584" dirty="0"/>
          </a:p>
        </p:txBody>
      </p:sp>
      <p:sp>
        <p:nvSpPr>
          <p:cNvPr id="14" name="Text 10"/>
          <p:cNvSpPr/>
          <p:nvPr/>
        </p:nvSpPr>
        <p:spPr>
          <a:xfrm>
            <a:off x="5329238" y="3503228"/>
            <a:ext cx="342900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Observer ce qui rend une professionnelle rassurante, claire et fiable dans sa manière d’être.</a:t>
            </a:r>
            <a:endParaRPr lang="en-US" sz="834" dirty="0"/>
          </a:p>
        </p:txBody>
      </p:sp>
      <p:sp>
        <p:nvSpPr>
          <p:cNvPr id="15" name="Text 11"/>
          <p:cNvSpPr/>
          <p:nvPr/>
        </p:nvSpPr>
        <p:spPr>
          <a:xfrm>
            <a:off x="5329238" y="3949266"/>
            <a:ext cx="34290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AGIR DANS LE RÉEL</a:t>
            </a:r>
            <a:endParaRPr lang="en-US" sz="584" dirty="0"/>
          </a:p>
        </p:txBody>
      </p:sp>
      <p:sp>
        <p:nvSpPr>
          <p:cNvPr id="16" name="Text 12"/>
          <p:cNvSpPr/>
          <p:nvPr/>
        </p:nvSpPr>
        <p:spPr>
          <a:xfrm>
            <a:off x="5329238" y="4083211"/>
            <a:ext cx="342900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Traverser des situations concrètes pour transformer les repères en réflexes professionnels.</a:t>
            </a:r>
            <a:endParaRPr lang="en-US" sz="834" dirty="0"/>
          </a:p>
        </p:txBody>
      </p:sp>
      <p:sp>
        <p:nvSpPr>
          <p:cNvPr id="17" name="Text 13"/>
          <p:cNvSpPr/>
          <p:nvPr/>
        </p:nvSpPr>
        <p:spPr>
          <a:xfrm>
            <a:off x="5329238" y="4514962"/>
            <a:ext cx="3429000"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Cette chronologie simple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aide les apprenantes à relier plus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facilement le cours à la réalité du terrain.</a:t>
            </a:r>
            <a:endParaRPr lang="en-US" sz="784" dirty="0"/>
          </a:p>
        </p:txBody>
      </p:sp>
      <p:sp>
        <p:nvSpPr>
          <p:cNvPr id="18" name="Text 14"/>
          <p:cNvSpPr/>
          <p:nvPr/>
        </p:nvSpPr>
        <p:spPr>
          <a:xfrm>
            <a:off x="5329238" y="5030986"/>
            <a:ext cx="342900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4</a:t>
            </a:r>
            <a:endParaRPr lang="en-US" sz="63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022056" cy="5143500"/>
          </a:xfrm>
          <a:prstGeom prst="rect">
            <a:avLst/>
          </a:prstGeom>
          <a:solidFill>
            <a:srgbClr val="000000">
              <a:alpha val="0"/>
            </a:srgbClr>
          </a:solidFill>
          <a:ln/>
        </p:spPr>
      </p:sp>
      <p:sp>
        <p:nvSpPr>
          <p:cNvPr id="4" name="Shape 1"/>
          <p:cNvSpPr/>
          <p:nvPr/>
        </p:nvSpPr>
        <p:spPr>
          <a:xfrm>
            <a:off x="5014913" y="0"/>
            <a:ext cx="7144" cy="5143500"/>
          </a:xfrm>
          <a:prstGeom prst="rect">
            <a:avLst/>
          </a:prstGeom>
          <a:solidFill>
            <a:srgbClr val="FCEAD7"/>
          </a:solidFill>
          <a:ln/>
        </p:spPr>
      </p:sp>
      <p:sp>
        <p:nvSpPr>
          <p:cNvPr id="5" name="Shape 2"/>
          <p:cNvSpPr/>
          <p:nvPr/>
        </p:nvSpPr>
        <p:spPr>
          <a:xfrm>
            <a:off x="271463" y="242888"/>
            <a:ext cx="4572000"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572000" cy="3571875"/>
          </a:xfrm>
          <a:prstGeom prst="rect">
            <a:avLst/>
          </a:prstGeom>
        </p:spPr>
      </p:pic>
      <p:sp>
        <p:nvSpPr>
          <p:cNvPr id="7" name="Text 3"/>
          <p:cNvSpPr/>
          <p:nvPr/>
        </p:nvSpPr>
        <p:spPr>
          <a:xfrm>
            <a:off x="271463" y="3814763"/>
            <a:ext cx="4357688"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Un métier d’accompagnement global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accueillir, rassurer, organiser, soutenir et faire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grandir l’enfant dans les gestes ordinaires du quotidien.</a:t>
            </a:r>
            <a:endParaRPr lang="en-US" sz="683" dirty="0"/>
          </a:p>
        </p:txBody>
      </p:sp>
      <p:sp>
        <p:nvSpPr>
          <p:cNvPr id="8" name="Text 4"/>
          <p:cNvSpPr/>
          <p:nvPr/>
        </p:nvSpPr>
        <p:spPr>
          <a:xfrm>
            <a:off x="5257800" y="400050"/>
            <a:ext cx="3571875"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IDENTITÉ DU MÉTIER</a:t>
            </a:r>
            <a:endParaRPr lang="en-US" sz="634" dirty="0"/>
          </a:p>
        </p:txBody>
      </p:sp>
      <p:sp>
        <p:nvSpPr>
          <p:cNvPr id="9" name="Text 5"/>
          <p:cNvSpPr/>
          <p:nvPr/>
        </p:nvSpPr>
        <p:spPr>
          <a:xfrm>
            <a:off x="5257800" y="612577"/>
            <a:ext cx="3571875" cy="1172691"/>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 métier va bien au-delà de la garde parce qu’il accompagne l’enfant dans tout son quotidien</a:t>
            </a:r>
            <a:endParaRPr lang="en-US" sz="1912" dirty="0"/>
          </a:p>
        </p:txBody>
      </p:sp>
      <p:sp>
        <p:nvSpPr>
          <p:cNvPr id="10" name="Text 6"/>
          <p:cNvSpPr/>
          <p:nvPr/>
        </p:nvSpPr>
        <p:spPr>
          <a:xfrm>
            <a:off x="5257800" y="1870993"/>
            <a:ext cx="3571875"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Être assistante maternelle, c’est prendre part à de nombreux moments essentiels : les transitions, les soins, les repas, les activités, les paroles rassurantes et l’organisation du cadre.</a:t>
            </a:r>
            <a:endParaRPr lang="en-US" sz="942" dirty="0"/>
          </a:p>
        </p:txBody>
      </p:sp>
      <p:sp>
        <p:nvSpPr>
          <p:cNvPr id="11" name="Text 7"/>
          <p:cNvSpPr/>
          <p:nvPr/>
        </p:nvSpPr>
        <p:spPr>
          <a:xfrm>
            <a:off x="5257800" y="2782156"/>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ACCOMPAGNER</a:t>
            </a:r>
            <a:endParaRPr lang="en-US" sz="584" dirty="0"/>
          </a:p>
        </p:txBody>
      </p:sp>
      <p:sp>
        <p:nvSpPr>
          <p:cNvPr id="12" name="Text 8"/>
          <p:cNvSpPr/>
          <p:nvPr/>
        </p:nvSpPr>
        <p:spPr>
          <a:xfrm>
            <a:off x="5257800" y="2916101"/>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La professionnelle aide l’enfant à vivre sa journée avec plus de sécurité, de confort et de repères.</a:t>
            </a:r>
            <a:endParaRPr lang="en-US" sz="834" dirty="0"/>
          </a:p>
        </p:txBody>
      </p:sp>
      <p:sp>
        <p:nvSpPr>
          <p:cNvPr id="13" name="Text 9"/>
          <p:cNvSpPr/>
          <p:nvPr/>
        </p:nvSpPr>
        <p:spPr>
          <a:xfrm>
            <a:off x="5257800" y="3347851"/>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STRUCTURER</a:t>
            </a:r>
            <a:endParaRPr lang="en-US" sz="584" dirty="0"/>
          </a:p>
        </p:txBody>
      </p:sp>
      <p:sp>
        <p:nvSpPr>
          <p:cNvPr id="14" name="Text 10"/>
          <p:cNvSpPr/>
          <p:nvPr/>
        </p:nvSpPr>
        <p:spPr>
          <a:xfrm>
            <a:off x="5257800" y="3481797"/>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Elle organise le temps, l’espace et les transitions pour rendre le quotidien plus lisible et plus stable.</a:t>
            </a:r>
            <a:endParaRPr lang="en-US" sz="834" dirty="0"/>
          </a:p>
        </p:txBody>
      </p:sp>
      <p:sp>
        <p:nvSpPr>
          <p:cNvPr id="15" name="Text 11"/>
          <p:cNvSpPr/>
          <p:nvPr/>
        </p:nvSpPr>
        <p:spPr>
          <a:xfrm>
            <a:off x="5257800" y="3913547"/>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SOUTENIR</a:t>
            </a:r>
            <a:endParaRPr lang="en-US" sz="584" dirty="0"/>
          </a:p>
        </p:txBody>
      </p:sp>
      <p:sp>
        <p:nvSpPr>
          <p:cNvPr id="16" name="Text 12"/>
          <p:cNvSpPr/>
          <p:nvPr/>
        </p:nvSpPr>
        <p:spPr>
          <a:xfrm>
            <a:off x="5257800" y="4047492"/>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Elle participe au bien-être et au développement de l’enfant par une présence régulière et ajustée.</a:t>
            </a:r>
            <a:endParaRPr lang="en-US" sz="834" dirty="0"/>
          </a:p>
        </p:txBody>
      </p:sp>
      <p:sp>
        <p:nvSpPr>
          <p:cNvPr id="17" name="Text 13"/>
          <p:cNvSpPr/>
          <p:nvPr/>
        </p:nvSpPr>
        <p:spPr>
          <a:xfrm>
            <a:off x="5257800" y="4472099"/>
            <a:ext cx="3571875" cy="551185"/>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Ce métier ne consiste pas seulement à garder,</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mais à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accompagner humainement et professionnellement le quotidien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de l’enfant.</a:t>
            </a:r>
            <a:endParaRPr lang="en-US" sz="784" dirty="0"/>
          </a:p>
        </p:txBody>
      </p:sp>
      <p:sp>
        <p:nvSpPr>
          <p:cNvPr id="18" name="Text 14"/>
          <p:cNvSpPr/>
          <p:nvPr/>
        </p:nvSpPr>
        <p:spPr>
          <a:xfrm>
            <a:off x="5257800" y="5030986"/>
            <a:ext cx="357187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5</a:t>
            </a:r>
            <a:endParaRPr lang="en-US" sz="63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371475" y="350937"/>
            <a:ext cx="1560575"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COMPRENDRE LE MÉTIER</a:t>
            </a:r>
            <a:endParaRPr lang="en-US" sz="634" dirty="0"/>
          </a:p>
        </p:txBody>
      </p:sp>
      <p:sp>
        <p:nvSpPr>
          <p:cNvPr id="4" name="Text 1"/>
          <p:cNvSpPr/>
          <p:nvPr/>
        </p:nvSpPr>
        <p:spPr>
          <a:xfrm>
            <a:off x="8611986" y="350937"/>
            <a:ext cx="160539"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06</a:t>
            </a:r>
            <a:endParaRPr lang="en-US" sz="634" dirty="0"/>
          </a:p>
        </p:txBody>
      </p:sp>
      <p:sp>
        <p:nvSpPr>
          <p:cNvPr id="5" name="Text 2"/>
          <p:cNvSpPr/>
          <p:nvPr/>
        </p:nvSpPr>
        <p:spPr>
          <a:xfrm>
            <a:off x="371475" y="571500"/>
            <a:ext cx="6429375" cy="586346"/>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Les missions prennent sens quand elles sont vues dans des situations concrètes</a:t>
            </a:r>
            <a:endParaRPr lang="en-US" sz="1912" dirty="0"/>
          </a:p>
        </p:txBody>
      </p:sp>
      <p:sp>
        <p:nvSpPr>
          <p:cNvPr id="6" name="Shape 3"/>
          <p:cNvSpPr/>
          <p:nvPr/>
        </p:nvSpPr>
        <p:spPr>
          <a:xfrm>
            <a:off x="371475" y="1314450"/>
            <a:ext cx="3000375" cy="2800350"/>
          </a:xfrm>
          <a:prstGeom prst="rect">
            <a:avLst/>
          </a:prstGeom>
          <a:solidFill>
            <a:srgbClr val="F3E9DC"/>
          </a:solidFill>
          <a:ln w="9144">
            <a:solidFill>
              <a:srgbClr val="3FA7A3">
                <a:alpha val="24000"/>
              </a:srgbClr>
            </a:solidFill>
            <a:prstDash val="solid"/>
          </a:ln>
        </p:spPr>
      </p:sp>
      <p:pic>
        <p:nvPicPr>
          <p:cNvPr id="7" name="Image 1" descr="preencoded.png">    </p:cNvPr>
          <p:cNvPicPr>
            <a:picLocks noChangeAspect="1"/>
          </p:cNvPicPr>
          <p:nvPr/>
        </p:nvPicPr>
        <p:blipFill>
          <a:blip r:embed="rId2"/>
          <a:stretch>
            <a:fillRect/>
          </a:stretch>
        </p:blipFill>
        <p:spPr>
          <a:xfrm>
            <a:off x="371475" y="1314450"/>
            <a:ext cx="3000375" cy="2800350"/>
          </a:xfrm>
          <a:prstGeom prst="rect">
            <a:avLst/>
          </a:prstGeom>
        </p:spPr>
      </p:pic>
      <p:sp>
        <p:nvSpPr>
          <p:cNvPr id="8" name="Text 4"/>
          <p:cNvSpPr/>
          <p:nvPr/>
        </p:nvSpPr>
        <p:spPr>
          <a:xfrm>
            <a:off x="371475" y="4171950"/>
            <a:ext cx="2786063" cy="354285"/>
          </a:xfrm>
          <a:prstGeom prst="rect">
            <a:avLst/>
          </a:prstGeom>
          <a:noFill/>
          <a:ln/>
        </p:spPr>
        <p:txBody>
          <a:bodyPr wrap="square" lIns="0" tIns="68072" rIns="0" bIns="0" rtlCol="0" anchor="t">
            <a:spAutoFit/>
          </a:bodyPr>
          <a:lstStyle/>
          <a:p>
            <a:pPr algn="l" indent="0" marL="0">
              <a:lnSpc>
                <a:spcPts val="1100"/>
              </a:lnSpc>
              <a:buNone/>
            </a:pPr>
            <a:r>
              <a:rPr lang="en-US" sz="727" dirty="0">
                <a:solidFill>
                  <a:srgbClr val="6A6461"/>
                </a:solidFill>
                <a:latin typeface="Inter" pitchFamily="34" charset="0"/>
                <a:ea typeface="Inter" pitchFamily="34" charset="-122"/>
                <a:cs typeface="Inter" pitchFamily="34" charset="-120"/>
              </a:rPr>
              <a:t>Dans le quotidien, les missions du métier se voient dans des gestes simples, répétés et professionnels.</a:t>
            </a:r>
            <a:endParaRPr lang="en-US" sz="727" dirty="0"/>
          </a:p>
        </p:txBody>
      </p:sp>
      <p:sp>
        <p:nvSpPr>
          <p:cNvPr id="9" name="Text 5"/>
          <p:cNvSpPr/>
          <p:nvPr/>
        </p:nvSpPr>
        <p:spPr>
          <a:xfrm>
            <a:off x="3600450" y="1378744"/>
            <a:ext cx="985838" cy="464344"/>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ACCUEILLIR</a:t>
            </a:r>
            <a:endParaRPr lang="en-US" sz="584" dirty="0"/>
          </a:p>
        </p:txBody>
      </p:sp>
      <p:sp>
        <p:nvSpPr>
          <p:cNvPr id="10" name="Text 6"/>
          <p:cNvSpPr/>
          <p:nvPr/>
        </p:nvSpPr>
        <p:spPr>
          <a:xfrm>
            <a:off x="4700588" y="1378744"/>
            <a:ext cx="3714750" cy="46434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Créer dès l’arrivée un climat rassurant pour l’enfant et sa famille.</a:t>
            </a:r>
            <a:endParaRPr lang="en-US" sz="942" dirty="0"/>
          </a:p>
        </p:txBody>
      </p:sp>
      <p:sp>
        <p:nvSpPr>
          <p:cNvPr id="11" name="Text 7"/>
          <p:cNvSpPr/>
          <p:nvPr/>
        </p:nvSpPr>
        <p:spPr>
          <a:xfrm>
            <a:off x="3600450" y="1978819"/>
            <a:ext cx="985838" cy="464344"/>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SÉCURISER</a:t>
            </a:r>
            <a:endParaRPr lang="en-US" sz="584" dirty="0"/>
          </a:p>
        </p:txBody>
      </p:sp>
      <p:sp>
        <p:nvSpPr>
          <p:cNvPr id="12" name="Text 8"/>
          <p:cNvSpPr/>
          <p:nvPr/>
        </p:nvSpPr>
        <p:spPr>
          <a:xfrm>
            <a:off x="4700588" y="1978819"/>
            <a:ext cx="3714750" cy="46434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Veiller au bien-être, au cadre et à la sécurité physique et affective.</a:t>
            </a:r>
            <a:endParaRPr lang="en-US" sz="942" dirty="0"/>
          </a:p>
        </p:txBody>
      </p:sp>
      <p:sp>
        <p:nvSpPr>
          <p:cNvPr id="13" name="Text 9"/>
          <p:cNvSpPr/>
          <p:nvPr/>
        </p:nvSpPr>
        <p:spPr>
          <a:xfrm>
            <a:off x="3600450" y="2578894"/>
            <a:ext cx="985838" cy="464344"/>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ACCOMPAGNER</a:t>
            </a:r>
            <a:endParaRPr lang="en-US" sz="584" dirty="0"/>
          </a:p>
        </p:txBody>
      </p:sp>
      <p:sp>
        <p:nvSpPr>
          <p:cNvPr id="14" name="Text 10"/>
          <p:cNvSpPr/>
          <p:nvPr/>
        </p:nvSpPr>
        <p:spPr>
          <a:xfrm>
            <a:off x="4700588" y="2578894"/>
            <a:ext cx="3714750" cy="46434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Respecter le rythme de l’enfant et soutenir son quotidien avec attention.</a:t>
            </a:r>
            <a:endParaRPr lang="en-US" sz="942" dirty="0"/>
          </a:p>
        </p:txBody>
      </p:sp>
      <p:sp>
        <p:nvSpPr>
          <p:cNvPr id="15" name="Text 11"/>
          <p:cNvSpPr/>
          <p:nvPr/>
        </p:nvSpPr>
        <p:spPr>
          <a:xfrm>
            <a:off x="3600450" y="3178969"/>
            <a:ext cx="985838" cy="464344"/>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OBSERVER</a:t>
            </a:r>
            <a:endParaRPr lang="en-US" sz="584" dirty="0"/>
          </a:p>
        </p:txBody>
      </p:sp>
      <p:sp>
        <p:nvSpPr>
          <p:cNvPr id="16" name="Text 12"/>
          <p:cNvSpPr/>
          <p:nvPr/>
        </p:nvSpPr>
        <p:spPr>
          <a:xfrm>
            <a:off x="4700588" y="3178969"/>
            <a:ext cx="3714750" cy="46434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Repérer les besoins, les habitudes et les signes utiles dans la journée.</a:t>
            </a:r>
            <a:endParaRPr lang="en-US" sz="942" dirty="0"/>
          </a:p>
        </p:txBody>
      </p:sp>
      <p:sp>
        <p:nvSpPr>
          <p:cNvPr id="17" name="Text 13"/>
          <p:cNvSpPr/>
          <p:nvPr/>
        </p:nvSpPr>
        <p:spPr>
          <a:xfrm>
            <a:off x="3600450" y="3779044"/>
            <a:ext cx="985838" cy="464344"/>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TRANSMETTRE</a:t>
            </a:r>
            <a:endParaRPr lang="en-US" sz="584" dirty="0"/>
          </a:p>
        </p:txBody>
      </p:sp>
      <p:sp>
        <p:nvSpPr>
          <p:cNvPr id="18" name="Text 14"/>
          <p:cNvSpPr/>
          <p:nvPr/>
        </p:nvSpPr>
        <p:spPr>
          <a:xfrm>
            <a:off x="4700588" y="3779044"/>
            <a:ext cx="3714750" cy="464344"/>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3E3A39"/>
                </a:solidFill>
                <a:latin typeface="Inter" pitchFamily="34" charset="0"/>
                <a:ea typeface="Inter" pitchFamily="34" charset="-122"/>
                <a:cs typeface="Inter" pitchFamily="34" charset="-120"/>
              </a:rPr>
              <a:t>Partager aux parents des informations claires, simples et centrées sur l’enfant.</a:t>
            </a:r>
            <a:endParaRPr lang="en-US" sz="942" dirty="0"/>
          </a:p>
        </p:txBody>
      </p:sp>
      <p:sp>
        <p:nvSpPr>
          <p:cNvPr id="19" name="Shape 15"/>
          <p:cNvSpPr/>
          <p:nvPr/>
        </p:nvSpPr>
        <p:spPr>
          <a:xfrm>
            <a:off x="371475" y="4583385"/>
            <a:ext cx="5429250" cy="395753"/>
          </a:xfrm>
          <a:prstGeom prst="rect">
            <a:avLst/>
          </a:prstGeom>
          <a:solidFill>
            <a:srgbClr val="000000">
              <a:alpha val="0"/>
            </a:srgbClr>
          </a:solidFill>
          <a:ln/>
        </p:spPr>
      </p:sp>
      <p:sp>
        <p:nvSpPr>
          <p:cNvPr id="20" name="Shape 16"/>
          <p:cNvSpPr/>
          <p:nvPr/>
        </p:nvSpPr>
        <p:spPr>
          <a:xfrm>
            <a:off x="371475" y="4583385"/>
            <a:ext cx="5429250" cy="7144"/>
          </a:xfrm>
          <a:prstGeom prst="rect">
            <a:avLst/>
          </a:prstGeom>
          <a:solidFill>
            <a:srgbClr val="E4E3E3"/>
          </a:solidFill>
          <a:ln/>
        </p:spPr>
      </p:sp>
      <p:sp>
        <p:nvSpPr>
          <p:cNvPr id="21" name="Text 17"/>
          <p:cNvSpPr/>
          <p:nvPr/>
        </p:nvSpPr>
        <p:spPr>
          <a:xfrm>
            <a:off x="371475" y="4583385"/>
            <a:ext cx="5429250" cy="395753"/>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Ces cinq missions</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donnent une lecture simple du métier et permettent ensuite de mieux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comprendre la posture professionnelle attendue.</a:t>
            </a:r>
            <a:endParaRPr lang="en-US" sz="784"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022056" cy="5143500"/>
          </a:xfrm>
          <a:prstGeom prst="rect">
            <a:avLst/>
          </a:prstGeom>
          <a:solidFill>
            <a:srgbClr val="000000">
              <a:alpha val="0"/>
            </a:srgbClr>
          </a:solidFill>
          <a:ln/>
        </p:spPr>
      </p:sp>
      <p:sp>
        <p:nvSpPr>
          <p:cNvPr id="4" name="Shape 1"/>
          <p:cNvSpPr/>
          <p:nvPr/>
        </p:nvSpPr>
        <p:spPr>
          <a:xfrm>
            <a:off x="5014913" y="0"/>
            <a:ext cx="7144" cy="5143500"/>
          </a:xfrm>
          <a:prstGeom prst="rect">
            <a:avLst/>
          </a:prstGeom>
          <a:solidFill>
            <a:srgbClr val="FCEAD7"/>
          </a:solidFill>
          <a:ln/>
        </p:spPr>
      </p:sp>
      <p:sp>
        <p:nvSpPr>
          <p:cNvPr id="5" name="Shape 2"/>
          <p:cNvSpPr/>
          <p:nvPr/>
        </p:nvSpPr>
        <p:spPr>
          <a:xfrm>
            <a:off x="271463" y="242888"/>
            <a:ext cx="4572000"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572000" cy="3571875"/>
          </a:xfrm>
          <a:prstGeom prst="rect">
            <a:avLst/>
          </a:prstGeom>
        </p:spPr>
      </p:pic>
      <p:sp>
        <p:nvSpPr>
          <p:cNvPr id="7" name="Text 3"/>
          <p:cNvSpPr/>
          <p:nvPr/>
        </p:nvSpPr>
        <p:spPr>
          <a:xfrm>
            <a:off x="271463" y="3814763"/>
            <a:ext cx="4357688"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Un accueil centré sur l’enfant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observer son rythme, ses besoins et ses émotions permet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d’ajuster sa présence et ses propositions.</a:t>
            </a:r>
            <a:endParaRPr lang="en-US" sz="683" dirty="0"/>
          </a:p>
        </p:txBody>
      </p:sp>
      <p:sp>
        <p:nvSpPr>
          <p:cNvPr id="8" name="Text 4"/>
          <p:cNvSpPr/>
          <p:nvPr/>
        </p:nvSpPr>
        <p:spPr>
          <a:xfrm>
            <a:off x="5257800" y="400050"/>
            <a:ext cx="3571875"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PLACE DE L’ENFANT</a:t>
            </a:r>
            <a:endParaRPr lang="en-US" sz="634" dirty="0"/>
          </a:p>
        </p:txBody>
      </p:sp>
      <p:sp>
        <p:nvSpPr>
          <p:cNvPr id="9" name="Text 5"/>
          <p:cNvSpPr/>
          <p:nvPr/>
        </p:nvSpPr>
        <p:spPr>
          <a:xfrm>
            <a:off x="5257800" y="612577"/>
            <a:ext cx="3571875" cy="879518"/>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L’enfant est accompagné dans son rythme, ses besoins et ses émotions</a:t>
            </a:r>
            <a:endParaRPr lang="en-US" sz="1912" dirty="0"/>
          </a:p>
        </p:txBody>
      </p:sp>
      <p:sp>
        <p:nvSpPr>
          <p:cNvPr id="10" name="Text 6"/>
          <p:cNvSpPr/>
          <p:nvPr/>
        </p:nvSpPr>
        <p:spPr>
          <a:xfrm>
            <a:off x="5257800" y="1577820"/>
            <a:ext cx="3571875"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Dans ce métier, l’enfant n’est pas simplement présent dans le groupe. Il est observé avec attention pour que l’accueil respecte son rythme, ses besoins et sa manière d’entrer dans la journée.</a:t>
            </a:r>
            <a:endParaRPr lang="en-US" sz="942" dirty="0"/>
          </a:p>
        </p:txBody>
      </p:sp>
      <p:sp>
        <p:nvSpPr>
          <p:cNvPr id="11" name="Text 7"/>
          <p:cNvSpPr/>
          <p:nvPr/>
        </p:nvSpPr>
        <p:spPr>
          <a:xfrm>
            <a:off x="5257800" y="2488983"/>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OBSERVER</a:t>
            </a:r>
            <a:endParaRPr lang="en-US" sz="584" dirty="0"/>
          </a:p>
        </p:txBody>
      </p:sp>
      <p:sp>
        <p:nvSpPr>
          <p:cNvPr id="12" name="Text 8"/>
          <p:cNvSpPr/>
          <p:nvPr/>
        </p:nvSpPr>
        <p:spPr>
          <a:xfrm>
            <a:off x="5257800" y="2622928"/>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Regarder comment l’enfant réagit, s’apaise, explore ou se fatigue aide à mieux l’accompagner.</a:t>
            </a:r>
            <a:endParaRPr lang="en-US" sz="834" dirty="0"/>
          </a:p>
        </p:txBody>
      </p:sp>
      <p:sp>
        <p:nvSpPr>
          <p:cNvPr id="13" name="Text 9"/>
          <p:cNvSpPr/>
          <p:nvPr/>
        </p:nvSpPr>
        <p:spPr>
          <a:xfrm>
            <a:off x="5257800" y="3054679"/>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AJUSTER</a:t>
            </a:r>
            <a:endParaRPr lang="en-US" sz="584" dirty="0"/>
          </a:p>
        </p:txBody>
      </p:sp>
      <p:sp>
        <p:nvSpPr>
          <p:cNvPr id="14" name="Text 10"/>
          <p:cNvSpPr/>
          <p:nvPr/>
        </p:nvSpPr>
        <p:spPr>
          <a:xfrm>
            <a:off x="5257800" y="3188624"/>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La professionnelle adapte sa présence, son ton et l’environnement à ce que l’enfant peut vivre à ce moment-là.</a:t>
            </a:r>
            <a:endParaRPr lang="en-US" sz="834" dirty="0"/>
          </a:p>
        </p:txBody>
      </p:sp>
      <p:sp>
        <p:nvSpPr>
          <p:cNvPr id="15" name="Text 11"/>
          <p:cNvSpPr/>
          <p:nvPr/>
        </p:nvSpPr>
        <p:spPr>
          <a:xfrm>
            <a:off x="5257800" y="3620374"/>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RESPECTER</a:t>
            </a:r>
            <a:endParaRPr lang="en-US" sz="584" dirty="0"/>
          </a:p>
        </p:txBody>
      </p:sp>
      <p:sp>
        <p:nvSpPr>
          <p:cNvPr id="16" name="Text 12"/>
          <p:cNvSpPr/>
          <p:nvPr/>
        </p:nvSpPr>
        <p:spPr>
          <a:xfrm>
            <a:off x="5257800" y="3754320"/>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Respecter le rythme de l’enfant, c’est lui offrir des repères plus rassurants et une journée plus supportable.</a:t>
            </a:r>
            <a:endParaRPr lang="en-US" sz="834" dirty="0"/>
          </a:p>
        </p:txBody>
      </p:sp>
      <p:sp>
        <p:nvSpPr>
          <p:cNvPr id="17" name="Text 13"/>
          <p:cNvSpPr/>
          <p:nvPr/>
        </p:nvSpPr>
        <p:spPr>
          <a:xfrm>
            <a:off x="5257800" y="4178926"/>
            <a:ext cx="3571875"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Mettre l’enfant au centre,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ce n’est pas céder à tout, mais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comprendre ce dont il a besoin pour être accueilli de façon juste.</a:t>
            </a:r>
            <a:endParaRPr lang="en-US" sz="784" dirty="0"/>
          </a:p>
        </p:txBody>
      </p:sp>
      <p:sp>
        <p:nvSpPr>
          <p:cNvPr id="18" name="Text 14"/>
          <p:cNvSpPr/>
          <p:nvPr/>
        </p:nvSpPr>
        <p:spPr>
          <a:xfrm>
            <a:off x="5257800" y="5030986"/>
            <a:ext cx="357187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7</a:t>
            </a:r>
            <a:endParaRPr lang="en-US" sz="63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2936081" cy="5143500"/>
          </a:xfrm>
          <a:prstGeom prst="rect">
            <a:avLst/>
          </a:prstGeom>
          <a:solidFill>
            <a:srgbClr val="000000">
              <a:alpha val="0"/>
            </a:srgbClr>
          </a:solidFill>
          <a:ln/>
        </p:spPr>
      </p:sp>
      <p:sp>
        <p:nvSpPr>
          <p:cNvPr id="4" name="Shape 1"/>
          <p:cNvSpPr/>
          <p:nvPr/>
        </p:nvSpPr>
        <p:spPr>
          <a:xfrm>
            <a:off x="2928938" y="0"/>
            <a:ext cx="7144" cy="5143500"/>
          </a:xfrm>
          <a:prstGeom prst="rect">
            <a:avLst/>
          </a:prstGeom>
          <a:solidFill>
            <a:srgbClr val="FCE8D4"/>
          </a:solidFill>
          <a:ln/>
        </p:spPr>
      </p:sp>
      <p:sp>
        <p:nvSpPr>
          <p:cNvPr id="5" name="Text 2"/>
          <p:cNvSpPr/>
          <p:nvPr/>
        </p:nvSpPr>
        <p:spPr>
          <a:xfrm>
            <a:off x="371475" y="371475"/>
            <a:ext cx="2357438"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COMPRENDRE LE MÉTIER</a:t>
            </a:r>
            <a:endParaRPr lang="en-US" sz="634" dirty="0"/>
          </a:p>
        </p:txBody>
      </p:sp>
      <p:sp>
        <p:nvSpPr>
          <p:cNvPr id="6" name="Text 3"/>
          <p:cNvSpPr/>
          <p:nvPr/>
        </p:nvSpPr>
        <p:spPr>
          <a:xfrm>
            <a:off x="371475" y="598289"/>
            <a:ext cx="2357438" cy="1543022"/>
          </a:xfrm>
          <a:prstGeom prst="rect">
            <a:avLst/>
          </a:prstGeom>
          <a:noFill/>
          <a:ln/>
        </p:spPr>
        <p:txBody>
          <a:bodyPr wrap="square" lIns="0" tIns="0" rIns="0" bIns="0" rtlCol="0" anchor="t">
            <a:spAutoFit/>
          </a:bodyPr>
          <a:lstStyle/>
          <a:p>
            <a:pPr algn="l" indent="0" marL="0">
              <a:lnSpc>
                <a:spcPts val="2400"/>
              </a:lnSpc>
              <a:buNone/>
            </a:pPr>
            <a:r>
              <a:rPr lang="en-US" sz="2016" b="1" dirty="0">
                <a:solidFill>
                  <a:srgbClr val="3E3A39"/>
                </a:solidFill>
                <a:latin typeface="Playfair Display" pitchFamily="34" charset="0"/>
                <a:ea typeface="Playfair Display" pitchFamily="34" charset="-122"/>
                <a:cs typeface="Playfair Display" pitchFamily="34" charset="-120"/>
              </a:rPr>
              <a:t>Les gestes professionnels se voient dans les détails du quotidien</a:t>
            </a:r>
            <a:endParaRPr lang="en-US" sz="2016" dirty="0"/>
          </a:p>
        </p:txBody>
      </p:sp>
      <p:sp>
        <p:nvSpPr>
          <p:cNvPr id="7" name="Text 4"/>
          <p:cNvSpPr/>
          <p:nvPr/>
        </p:nvSpPr>
        <p:spPr>
          <a:xfrm>
            <a:off x="371475" y="2241324"/>
            <a:ext cx="2357438" cy="1017984"/>
          </a:xfrm>
          <a:prstGeom prst="rect">
            <a:avLst/>
          </a:prstGeom>
          <a:noFill/>
          <a:ln/>
        </p:spPr>
        <p:txBody>
          <a:bodyPr wrap="square" lIns="0" tIns="0" rIns="0" bIns="0" rtlCol="0" anchor="t">
            <a:spAutoFit/>
          </a:bodyPr>
          <a:lstStyle/>
          <a:p>
            <a:pPr algn="l" indent="0" marL="0">
              <a:lnSpc>
                <a:spcPts val="1600"/>
              </a:lnSpc>
              <a:buNone/>
            </a:pPr>
            <a:r>
              <a:rPr lang="en-US" sz="996" dirty="0">
                <a:solidFill>
                  <a:srgbClr val="5F5A58"/>
                </a:solidFill>
                <a:latin typeface="Inter" pitchFamily="34" charset="0"/>
                <a:ea typeface="Inter" pitchFamily="34" charset="-122"/>
                <a:cs typeface="Inter" pitchFamily="34" charset="-120"/>
              </a:rPr>
              <a:t>La qualité d’accueil ne dépend pas seulement de ce que l’on dit. Elle se voit aussi dans la manière de préparer, d’anticiper et d’organiser les petits moments de la journée.</a:t>
            </a:r>
            <a:endParaRPr lang="en-US" sz="996" dirty="0"/>
          </a:p>
        </p:txBody>
      </p:sp>
      <p:sp>
        <p:nvSpPr>
          <p:cNvPr id="8" name="Text 5"/>
          <p:cNvSpPr/>
          <p:nvPr/>
        </p:nvSpPr>
        <p:spPr>
          <a:xfrm>
            <a:off x="371475" y="3387896"/>
            <a:ext cx="2357438" cy="850106"/>
          </a:xfrm>
          <a:prstGeom prst="rect">
            <a:avLst/>
          </a:prstGeom>
          <a:noFill/>
          <a:ln/>
        </p:spPr>
        <p:txBody>
          <a:bodyPr wrap="square" lIns="0" tIns="8509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Dans ce métier, </a:t>
            </a:r>
            <a:pPr algn="l" indent="0" marL="0">
              <a:lnSpc>
                <a:spcPts val="1500"/>
              </a:lnSpc>
              <a:buNone/>
            </a:pPr>
            <a:r>
              <a:rPr lang="en-US" sz="885" b="1" dirty="0">
                <a:solidFill>
                  <a:srgbClr val="3E3A39"/>
                </a:solidFill>
                <a:latin typeface="Inter" pitchFamily="34" charset="0"/>
                <a:ea typeface="Inter" pitchFamily="34" charset="-122"/>
                <a:cs typeface="Inter" pitchFamily="34" charset="-120"/>
              </a:rPr>
              <a:t>les gestes simples deviennent professionnels</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 quand ils </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sont pensés pour rassurer l’enfant et </a:t>
            </a:r>
            <a:pPr algn="l" indent="0" marL="0">
              <a:lnSpc>
                <a:spcPts val="1500"/>
              </a:lnSpc>
              <a:buNone/>
            </a:pPr>
            <a:r>
              <a:rPr lang="en-US" sz="942" dirty="0">
                <a:solidFill>
                  <a:srgbClr val="5F5A58"/>
                </a:solidFill>
                <a:latin typeface="Inter" pitchFamily="34" charset="0"/>
                <a:ea typeface="Inter" pitchFamily="34" charset="-122"/>
                <a:cs typeface="Inter" pitchFamily="34" charset="-120"/>
              </a:rPr>
              <a:t>rendre le quotidien plus lisible.</a:t>
            </a:r>
            <a:endParaRPr lang="en-US" sz="942" dirty="0"/>
          </a:p>
        </p:txBody>
      </p:sp>
      <p:sp>
        <p:nvSpPr>
          <p:cNvPr id="9" name="Text 6"/>
          <p:cNvSpPr/>
          <p:nvPr/>
        </p:nvSpPr>
        <p:spPr>
          <a:xfrm>
            <a:off x="371475" y="4563517"/>
            <a:ext cx="1714500" cy="579983"/>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36C68"/>
                </a:solidFill>
                <a:latin typeface="Inter" pitchFamily="34" charset="0"/>
                <a:ea typeface="Inter" pitchFamily="34" charset="-122"/>
                <a:cs typeface="Inter" pitchFamily="34" charset="-120"/>
              </a:rPr>
              <a:t>Le professionnalisme se lit souvent dans ce qui paraît discret mais qui change réellement la qualité d’accueil.</a:t>
            </a:r>
            <a:endParaRPr lang="en-US" sz="727" dirty="0"/>
          </a:p>
        </p:txBody>
      </p:sp>
      <p:sp>
        <p:nvSpPr>
          <p:cNvPr id="10" name="Text 7"/>
          <p:cNvSpPr/>
          <p:nvPr/>
        </p:nvSpPr>
        <p:spPr>
          <a:xfrm>
            <a:off x="2583247" y="4797251"/>
            <a:ext cx="145666"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08</a:t>
            </a:r>
            <a:endParaRPr lang="en-US" sz="634" dirty="0"/>
          </a:p>
        </p:txBody>
      </p:sp>
      <p:sp>
        <p:nvSpPr>
          <p:cNvPr id="11" name="Shape 8"/>
          <p:cNvSpPr/>
          <p:nvPr/>
        </p:nvSpPr>
        <p:spPr>
          <a:xfrm>
            <a:off x="3143250" y="300038"/>
            <a:ext cx="5143500" cy="1643063"/>
          </a:xfrm>
          <a:prstGeom prst="rect">
            <a:avLst/>
          </a:prstGeom>
          <a:solidFill>
            <a:srgbClr val="F3E9DC"/>
          </a:solidFill>
          <a:ln w="9144">
            <a:solidFill>
              <a:srgbClr val="3FA7A3">
                <a:alpha val="24000"/>
              </a:srgbClr>
            </a:solidFill>
            <a:prstDash val="solid"/>
          </a:ln>
        </p:spPr>
      </p:sp>
      <p:pic>
        <p:nvPicPr>
          <p:cNvPr id="12" name="Image 1" descr="preencoded.png">    </p:cNvPr>
          <p:cNvPicPr>
            <a:picLocks noChangeAspect="1"/>
          </p:cNvPicPr>
          <p:nvPr/>
        </p:nvPicPr>
        <p:blipFill>
          <a:blip r:embed="rId2"/>
          <a:stretch>
            <a:fillRect/>
          </a:stretch>
        </p:blipFill>
        <p:spPr>
          <a:xfrm>
            <a:off x="3143250" y="300038"/>
            <a:ext cx="5143500" cy="1643063"/>
          </a:xfrm>
          <a:prstGeom prst="rect">
            <a:avLst/>
          </a:prstGeom>
        </p:spPr>
      </p:pic>
      <p:sp>
        <p:nvSpPr>
          <p:cNvPr id="13" name="Text 9"/>
          <p:cNvSpPr/>
          <p:nvPr/>
        </p:nvSpPr>
        <p:spPr>
          <a:xfrm>
            <a:off x="3143250" y="2135981"/>
            <a:ext cx="250745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PRÉPARER L’ESPACE</a:t>
            </a:r>
            <a:endParaRPr lang="en-US" sz="584" dirty="0"/>
          </a:p>
        </p:txBody>
      </p:sp>
      <p:sp>
        <p:nvSpPr>
          <p:cNvPr id="14" name="Text 10"/>
          <p:cNvSpPr/>
          <p:nvPr/>
        </p:nvSpPr>
        <p:spPr>
          <a:xfrm>
            <a:off x="3143250" y="2284214"/>
            <a:ext cx="2271713" cy="699418"/>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Ranger, installer et rendre les objets accessibles avant l’arrivée aide l’enfant à entrer plus sereinement dans la journée.</a:t>
            </a:r>
            <a:endParaRPr lang="en-US" sz="888" dirty="0"/>
          </a:p>
        </p:txBody>
      </p:sp>
      <p:sp>
        <p:nvSpPr>
          <p:cNvPr id="15" name="Text 11"/>
          <p:cNvSpPr/>
          <p:nvPr/>
        </p:nvSpPr>
        <p:spPr>
          <a:xfrm>
            <a:off x="5779294" y="2135981"/>
            <a:ext cx="250745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ANTICIPER LES TRANSITIONS</a:t>
            </a:r>
            <a:endParaRPr lang="en-US" sz="584" dirty="0"/>
          </a:p>
        </p:txBody>
      </p:sp>
      <p:sp>
        <p:nvSpPr>
          <p:cNvPr id="16" name="Text 12"/>
          <p:cNvSpPr/>
          <p:nvPr/>
        </p:nvSpPr>
        <p:spPr>
          <a:xfrm>
            <a:off x="5779294" y="2284214"/>
            <a:ext cx="2271713"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Prévenir un changement d’activité ou de rythme évite la brusquerie et permet à l’enfant de mieux se repérer.</a:t>
            </a:r>
            <a:endParaRPr lang="en-US" sz="888" dirty="0"/>
          </a:p>
        </p:txBody>
      </p:sp>
      <p:sp>
        <p:nvSpPr>
          <p:cNvPr id="17" name="Text 13"/>
          <p:cNvSpPr/>
          <p:nvPr/>
        </p:nvSpPr>
        <p:spPr>
          <a:xfrm>
            <a:off x="3143250" y="3133651"/>
            <a:ext cx="250745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RENDRE LES GESTES LISIBLES</a:t>
            </a:r>
            <a:endParaRPr lang="en-US" sz="584" dirty="0"/>
          </a:p>
        </p:txBody>
      </p:sp>
      <p:sp>
        <p:nvSpPr>
          <p:cNvPr id="18" name="Text 14"/>
          <p:cNvSpPr/>
          <p:nvPr/>
        </p:nvSpPr>
        <p:spPr>
          <a:xfrm>
            <a:off x="3143250" y="3281883"/>
            <a:ext cx="2271713" cy="699418"/>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Des attitudes calmes, répétées et compréhensibles aident l’enfant à savoir ce qui se passe et ce qui va venir.</a:t>
            </a:r>
            <a:endParaRPr lang="en-US" sz="888" dirty="0"/>
          </a:p>
        </p:txBody>
      </p:sp>
      <p:sp>
        <p:nvSpPr>
          <p:cNvPr id="19" name="Text 15"/>
          <p:cNvSpPr/>
          <p:nvPr/>
        </p:nvSpPr>
        <p:spPr>
          <a:xfrm>
            <a:off x="5779294" y="3133651"/>
            <a:ext cx="250745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INSTALLER UNE CONTINUITÉ</a:t>
            </a:r>
            <a:endParaRPr lang="en-US" sz="584" dirty="0"/>
          </a:p>
        </p:txBody>
      </p:sp>
      <p:sp>
        <p:nvSpPr>
          <p:cNvPr id="20" name="Text 16"/>
          <p:cNvSpPr/>
          <p:nvPr/>
        </p:nvSpPr>
        <p:spPr>
          <a:xfrm>
            <a:off x="5779294" y="3281883"/>
            <a:ext cx="2271713" cy="699418"/>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Quand l’adulte tient un cadre stable, les moments du quotidien deviennent plus rassurants pour l’enfant et pour les parents.</a:t>
            </a:r>
            <a:endParaRPr lang="en-US" sz="888" dirty="0"/>
          </a:p>
        </p:txBody>
      </p:sp>
      <p:sp>
        <p:nvSpPr>
          <p:cNvPr id="21" name="Text 17"/>
          <p:cNvSpPr/>
          <p:nvPr/>
        </p:nvSpPr>
        <p:spPr>
          <a:xfrm>
            <a:off x="3143250" y="4052739"/>
            <a:ext cx="4429125" cy="410040"/>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Ces détails du quotidien</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montrent qu’un accueil de qualité se construit avant tout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dans l’anticipation, la cohérence et la régularité des gestes.</a:t>
            </a:r>
            <a:endParaRPr lang="en-US" sz="78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793023"/>
          </a:xfrm>
          <a:prstGeom prst="rect">
            <a:avLst/>
          </a:prstGeom>
        </p:spPr>
      </p:pic>
      <p:sp>
        <p:nvSpPr>
          <p:cNvPr id="3" name="Shape 0"/>
          <p:cNvSpPr/>
          <p:nvPr/>
        </p:nvSpPr>
        <p:spPr>
          <a:xfrm>
            <a:off x="0" y="0"/>
            <a:ext cx="4343400" cy="5793023"/>
          </a:xfrm>
          <a:prstGeom prst="rect">
            <a:avLst/>
          </a:prstGeom>
          <a:solidFill>
            <a:srgbClr val="000000">
              <a:alpha val="0"/>
            </a:srgbClr>
          </a:solidFill>
          <a:ln/>
        </p:spPr>
      </p:sp>
      <p:sp>
        <p:nvSpPr>
          <p:cNvPr id="4" name="Shape 1"/>
          <p:cNvSpPr/>
          <p:nvPr/>
        </p:nvSpPr>
        <p:spPr>
          <a:xfrm>
            <a:off x="4336256" y="0"/>
            <a:ext cx="7144" cy="5793023"/>
          </a:xfrm>
          <a:prstGeom prst="rect">
            <a:avLst/>
          </a:prstGeom>
          <a:solidFill>
            <a:srgbClr val="FCE8D4"/>
          </a:solidFill>
          <a:ln/>
        </p:spPr>
      </p:sp>
      <p:sp>
        <p:nvSpPr>
          <p:cNvPr id="5" name="Text 2"/>
          <p:cNvSpPr/>
          <p:nvPr/>
        </p:nvSpPr>
        <p:spPr>
          <a:xfrm>
            <a:off x="371475" y="357188"/>
            <a:ext cx="3757613"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INTERACTION D’OUVERTURE</a:t>
            </a:r>
            <a:endParaRPr lang="en-US" sz="634" dirty="0"/>
          </a:p>
        </p:txBody>
      </p:sp>
      <p:sp>
        <p:nvSpPr>
          <p:cNvPr id="6" name="Text 3"/>
          <p:cNvSpPr/>
          <p:nvPr/>
        </p:nvSpPr>
        <p:spPr>
          <a:xfrm>
            <a:off x="371475" y="584002"/>
            <a:ext cx="3571875" cy="1234418"/>
          </a:xfrm>
          <a:prstGeom prst="rect">
            <a:avLst/>
          </a:prstGeom>
          <a:noFill/>
          <a:ln/>
        </p:spPr>
        <p:txBody>
          <a:bodyPr wrap="square" lIns="0" tIns="0" rIns="0" bIns="0" rtlCol="0" anchor="t">
            <a:spAutoFit/>
          </a:bodyPr>
          <a:lstStyle/>
          <a:p>
            <a:pPr algn="l" indent="0" marL="0">
              <a:lnSpc>
                <a:spcPts val="2400"/>
              </a:lnSpc>
              <a:buNone/>
            </a:pPr>
            <a:r>
              <a:rPr lang="en-US" sz="2016" b="1" dirty="0">
                <a:solidFill>
                  <a:srgbClr val="3E3A39"/>
                </a:solidFill>
                <a:latin typeface="Playfair Display" pitchFamily="34" charset="0"/>
                <a:ea typeface="Playfair Display" pitchFamily="34" charset="-122"/>
                <a:cs typeface="Playfair Display" pitchFamily="34" charset="-120"/>
              </a:rPr>
              <a:t>Vos représentations du métier ouvrent la réflexion et donnent du sens à la formation</a:t>
            </a:r>
            <a:endParaRPr lang="en-US" sz="2016" dirty="0"/>
          </a:p>
        </p:txBody>
      </p:sp>
      <p:sp>
        <p:nvSpPr>
          <p:cNvPr id="7" name="Text 4"/>
          <p:cNvSpPr/>
          <p:nvPr/>
        </p:nvSpPr>
        <p:spPr>
          <a:xfrm>
            <a:off x="371475" y="1918432"/>
            <a:ext cx="3357563" cy="77152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Avant d’aller plus loin, cette étape permet de faire émerger ce que chacun imagine du métier. Mettre des mots sur ses représentations aide à mieux comprendre ensuite les repères professionnels du cours.</a:t>
            </a:r>
            <a:endParaRPr lang="en-US" sz="942" dirty="0"/>
          </a:p>
        </p:txBody>
      </p:sp>
      <p:sp>
        <p:nvSpPr>
          <p:cNvPr id="8" name="Text 5"/>
          <p:cNvSpPr/>
          <p:nvPr/>
        </p:nvSpPr>
        <p:spPr>
          <a:xfrm>
            <a:off x="371475" y="2911413"/>
            <a:ext cx="335756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QUESTION AU GROUPE</a:t>
            </a:r>
            <a:endParaRPr lang="en-US" sz="584" dirty="0"/>
          </a:p>
        </p:txBody>
      </p:sp>
      <p:sp>
        <p:nvSpPr>
          <p:cNvPr id="9" name="Text 6"/>
          <p:cNvSpPr/>
          <p:nvPr/>
        </p:nvSpPr>
        <p:spPr>
          <a:xfrm>
            <a:off x="371475" y="3073933"/>
            <a:ext cx="3214688" cy="1045778"/>
          </a:xfrm>
          <a:prstGeom prst="rect">
            <a:avLst/>
          </a:prstGeom>
          <a:noFill/>
          <a:ln/>
        </p:spPr>
        <p:txBody>
          <a:bodyPr wrap="square" lIns="0" tIns="0" rIns="0" bIns="0" rtlCol="0" anchor="t">
            <a:spAutoFit/>
          </a:bodyPr>
          <a:lstStyle/>
          <a:p>
            <a:pPr algn="l" indent="0" marL="0">
              <a:lnSpc>
                <a:spcPts val="2100"/>
              </a:lnSpc>
              <a:buNone/>
            </a:pPr>
            <a:r>
              <a:rPr lang="en-US" sz="1595" dirty="0">
                <a:solidFill>
                  <a:srgbClr val="3E3A39"/>
                </a:solidFill>
                <a:latin typeface="Playfair Display" pitchFamily="34" charset="0"/>
                <a:ea typeface="Playfair Display" pitchFamily="34" charset="-122"/>
                <a:cs typeface="Playfair Display" pitchFamily="34" charset="-120"/>
              </a:rPr>
              <a:t>Quand vous pensez au métier d’assistante maternelle, quels mots, quelles images ou quelles idées vous viennent d’abord ?</a:t>
            </a:r>
            <a:endParaRPr lang="en-US" sz="1595" dirty="0"/>
          </a:p>
        </p:txBody>
      </p:sp>
      <p:sp>
        <p:nvSpPr>
          <p:cNvPr id="10" name="Text 7"/>
          <p:cNvSpPr/>
          <p:nvPr/>
        </p:nvSpPr>
        <p:spPr>
          <a:xfrm>
            <a:off x="371475" y="4319736"/>
            <a:ext cx="105250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MOTS</a:t>
            </a:r>
            <a:endParaRPr lang="en-US" sz="584" dirty="0"/>
          </a:p>
        </p:txBody>
      </p:sp>
      <p:sp>
        <p:nvSpPr>
          <p:cNvPr id="11" name="Text 8"/>
          <p:cNvSpPr/>
          <p:nvPr/>
        </p:nvSpPr>
        <p:spPr>
          <a:xfrm>
            <a:off x="371475" y="4467969"/>
            <a:ext cx="985838" cy="649188"/>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Quels mots associez-vous spontanément à ce métier ?</a:t>
            </a:r>
            <a:endParaRPr lang="en-US" sz="834" dirty="0"/>
          </a:p>
        </p:txBody>
      </p:sp>
      <p:sp>
        <p:nvSpPr>
          <p:cNvPr id="12" name="Text 9"/>
          <p:cNvSpPr/>
          <p:nvPr/>
        </p:nvSpPr>
        <p:spPr>
          <a:xfrm>
            <a:off x="1523991" y="4319736"/>
            <a:ext cx="105250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IMAGES</a:t>
            </a:r>
            <a:endParaRPr lang="en-US" sz="584" dirty="0"/>
          </a:p>
        </p:txBody>
      </p:sp>
      <p:sp>
        <p:nvSpPr>
          <p:cNvPr id="13" name="Text 10"/>
          <p:cNvSpPr/>
          <p:nvPr/>
        </p:nvSpPr>
        <p:spPr>
          <a:xfrm>
            <a:off x="1523991" y="4467969"/>
            <a:ext cx="985838" cy="649188"/>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Quelles scènes du quotidien imaginez-vous en premier ?</a:t>
            </a:r>
            <a:endParaRPr lang="en-US" sz="834" dirty="0"/>
          </a:p>
        </p:txBody>
      </p:sp>
      <p:sp>
        <p:nvSpPr>
          <p:cNvPr id="14" name="Text 11"/>
          <p:cNvSpPr/>
          <p:nvPr/>
        </p:nvSpPr>
        <p:spPr>
          <a:xfrm>
            <a:off x="2676506" y="4319736"/>
            <a:ext cx="105250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VALEUR</a:t>
            </a:r>
            <a:endParaRPr lang="en-US" sz="584" dirty="0"/>
          </a:p>
        </p:txBody>
      </p:sp>
      <p:sp>
        <p:nvSpPr>
          <p:cNvPr id="15" name="Text 12"/>
          <p:cNvSpPr/>
          <p:nvPr/>
        </p:nvSpPr>
        <p:spPr>
          <a:xfrm>
            <a:off x="2676506" y="4467969"/>
            <a:ext cx="985838" cy="81148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À quoi sert ce métier selon vous, pour l’enfant et la famille ?</a:t>
            </a:r>
            <a:endParaRPr lang="en-US" sz="834" dirty="0"/>
          </a:p>
        </p:txBody>
      </p:sp>
      <p:sp>
        <p:nvSpPr>
          <p:cNvPr id="16" name="Text 13"/>
          <p:cNvSpPr/>
          <p:nvPr/>
        </p:nvSpPr>
        <p:spPr>
          <a:xfrm>
            <a:off x="371475" y="5358036"/>
            <a:ext cx="2500313" cy="434987"/>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36C68"/>
                </a:solidFill>
                <a:latin typeface="Inter" pitchFamily="34" charset="0"/>
                <a:ea typeface="Inter" pitchFamily="34" charset="-122"/>
                <a:cs typeface="Inter" pitchFamily="34" charset="-120"/>
              </a:rPr>
              <a:t>Le but n’est pas d’avoir raison tout de suite, mais de faire apparaître les idées de départ pour pouvoir ensuite les clarifier.</a:t>
            </a:r>
            <a:endParaRPr lang="en-US" sz="727" dirty="0"/>
          </a:p>
        </p:txBody>
      </p:sp>
      <p:sp>
        <p:nvSpPr>
          <p:cNvPr id="17" name="Text 14"/>
          <p:cNvSpPr/>
          <p:nvPr/>
        </p:nvSpPr>
        <p:spPr>
          <a:xfrm>
            <a:off x="3583372" y="5519272"/>
            <a:ext cx="145666"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09</a:t>
            </a:r>
            <a:endParaRPr lang="en-US" sz="634" dirty="0"/>
          </a:p>
        </p:txBody>
      </p:sp>
      <p:sp>
        <p:nvSpPr>
          <p:cNvPr id="18" name="Shape 15"/>
          <p:cNvSpPr/>
          <p:nvPr/>
        </p:nvSpPr>
        <p:spPr>
          <a:xfrm>
            <a:off x="4586288" y="314325"/>
            <a:ext cx="4286250" cy="2085975"/>
          </a:xfrm>
          <a:prstGeom prst="rect">
            <a:avLst/>
          </a:prstGeom>
          <a:solidFill>
            <a:srgbClr val="F3E9DC"/>
          </a:solidFill>
          <a:ln w="9144">
            <a:solidFill>
              <a:srgbClr val="3FA7A3">
                <a:alpha val="24000"/>
              </a:srgbClr>
            </a:solidFill>
            <a:prstDash val="solid"/>
          </a:ln>
        </p:spPr>
      </p:sp>
      <p:pic>
        <p:nvPicPr>
          <p:cNvPr id="19" name="Image 1" descr="preencoded.png">    </p:cNvPr>
          <p:cNvPicPr>
            <a:picLocks noChangeAspect="1"/>
          </p:cNvPicPr>
          <p:nvPr/>
        </p:nvPicPr>
        <p:blipFill>
          <a:blip r:embed="rId2"/>
          <a:stretch>
            <a:fillRect/>
          </a:stretch>
        </p:blipFill>
        <p:spPr>
          <a:xfrm>
            <a:off x="4586288" y="314325"/>
            <a:ext cx="4286250" cy="2085975"/>
          </a:xfrm>
          <a:prstGeom prst="rect">
            <a:avLst/>
          </a:prstGeom>
        </p:spPr>
      </p:pic>
      <p:sp>
        <p:nvSpPr>
          <p:cNvPr id="20" name="Text 16"/>
          <p:cNvSpPr/>
          <p:nvPr/>
        </p:nvSpPr>
        <p:spPr>
          <a:xfrm>
            <a:off x="4586288" y="2593181"/>
            <a:ext cx="1128713" cy="524563"/>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CE QUE L’ON DIT SOUVENT</a:t>
            </a:r>
            <a:endParaRPr lang="en-US" sz="584" dirty="0"/>
          </a:p>
        </p:txBody>
      </p:sp>
      <p:sp>
        <p:nvSpPr>
          <p:cNvPr id="21" name="Text 17"/>
          <p:cNvSpPr/>
          <p:nvPr/>
        </p:nvSpPr>
        <p:spPr>
          <a:xfrm>
            <a:off x="5829300" y="2593181"/>
            <a:ext cx="2928938"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Beaucoup de personnes pensent d’abord à la garde d’enfants, au temps passé avec eux ou à l’organisation de la journée.</a:t>
            </a:r>
            <a:endParaRPr lang="en-US" sz="888" dirty="0"/>
          </a:p>
        </p:txBody>
      </p:sp>
      <p:sp>
        <p:nvSpPr>
          <p:cNvPr id="22" name="Text 18"/>
          <p:cNvSpPr/>
          <p:nvPr/>
        </p:nvSpPr>
        <p:spPr>
          <a:xfrm>
            <a:off x="4586288" y="3253476"/>
            <a:ext cx="1128713" cy="524563"/>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CE QUE L’ON OUBLIE PARFOIS</a:t>
            </a:r>
            <a:endParaRPr lang="en-US" sz="584" dirty="0"/>
          </a:p>
        </p:txBody>
      </p:sp>
      <p:sp>
        <p:nvSpPr>
          <p:cNvPr id="23" name="Text 19"/>
          <p:cNvSpPr/>
          <p:nvPr/>
        </p:nvSpPr>
        <p:spPr>
          <a:xfrm>
            <a:off x="5829300" y="3253476"/>
            <a:ext cx="2928938"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On oublie souvent la dimension professionnelle : le cadre, la responsabilité, la posture et la qualité de la relation avec les parents.</a:t>
            </a:r>
            <a:endParaRPr lang="en-US" sz="888" dirty="0"/>
          </a:p>
        </p:txBody>
      </p:sp>
      <p:sp>
        <p:nvSpPr>
          <p:cNvPr id="24" name="Text 20"/>
          <p:cNvSpPr/>
          <p:nvPr/>
        </p:nvSpPr>
        <p:spPr>
          <a:xfrm>
            <a:off x="4586288" y="3913770"/>
            <a:ext cx="1128713" cy="524563"/>
          </a:xfrm>
          <a:prstGeom prst="rect">
            <a:avLst/>
          </a:prstGeom>
          <a:noFill/>
          <a:ln/>
        </p:spPr>
        <p:txBody>
          <a:bodyPr wrap="squar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CE QUE LA FORMATION VA APPORTER</a:t>
            </a:r>
            <a:endParaRPr lang="en-US" sz="584" dirty="0"/>
          </a:p>
        </p:txBody>
      </p:sp>
      <p:sp>
        <p:nvSpPr>
          <p:cNvPr id="25" name="Text 21"/>
          <p:cNvSpPr/>
          <p:nvPr/>
        </p:nvSpPr>
        <p:spPr>
          <a:xfrm>
            <a:off x="5829300" y="3913770"/>
            <a:ext cx="2928938"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Elle va aider à passer d’une image intuitive du métier à une compréhension plus juste, plus claire et plus professionnelle.</a:t>
            </a:r>
            <a:endParaRPr lang="en-US" sz="888" dirty="0"/>
          </a:p>
        </p:txBody>
      </p:sp>
      <p:sp>
        <p:nvSpPr>
          <p:cNvPr id="26" name="Text 22"/>
          <p:cNvSpPr/>
          <p:nvPr/>
        </p:nvSpPr>
        <p:spPr>
          <a:xfrm>
            <a:off x="4586288" y="4509771"/>
            <a:ext cx="4286250" cy="544711"/>
          </a:xfrm>
          <a:prstGeom prst="rect">
            <a:avLst/>
          </a:prstGeom>
          <a:noFill/>
          <a:ln/>
        </p:spPr>
        <p:txBody>
          <a:bodyPr wrap="square" lIns="0" tIns="85090"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Consigne d’animation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 faire réagir le groupe à l’oral pendant quelques minutes,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noter quelques mots-clés, puis s’appuyer dessus pour introduire la suite du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parcours.</a:t>
            </a:r>
            <a:endParaRPr lang="en-US" sz="73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243261"/>
          </a:xfrm>
          <a:prstGeom prst="rect">
            <a:avLst/>
          </a:prstGeom>
        </p:spPr>
      </p:pic>
      <p:sp>
        <p:nvSpPr>
          <p:cNvPr id="3" name="Text 0"/>
          <p:cNvSpPr/>
          <p:nvPr/>
        </p:nvSpPr>
        <p:spPr>
          <a:xfrm>
            <a:off x="371475" y="350937"/>
            <a:ext cx="1310739"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CLARIFIER SA PLACE</a:t>
            </a:r>
            <a:endParaRPr lang="en-US" sz="634" dirty="0"/>
          </a:p>
        </p:txBody>
      </p:sp>
      <p:sp>
        <p:nvSpPr>
          <p:cNvPr id="4" name="Text 1"/>
          <p:cNvSpPr/>
          <p:nvPr/>
        </p:nvSpPr>
        <p:spPr>
          <a:xfrm>
            <a:off x="8631631" y="350937"/>
            <a:ext cx="140894"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10</a:t>
            </a:r>
            <a:endParaRPr lang="en-US" sz="634" dirty="0"/>
          </a:p>
        </p:txBody>
      </p:sp>
      <p:sp>
        <p:nvSpPr>
          <p:cNvPr id="5" name="Text 2"/>
          <p:cNvSpPr/>
          <p:nvPr/>
        </p:nvSpPr>
        <p:spPr>
          <a:xfrm>
            <a:off x="371475" y="571500"/>
            <a:ext cx="6572250" cy="601749"/>
          </a:xfrm>
          <a:prstGeom prst="rect">
            <a:avLst/>
          </a:prstGeom>
          <a:noFill/>
          <a:ln/>
        </p:spPr>
        <p:txBody>
          <a:bodyPr wrap="square" lIns="0" tIns="0" rIns="0" bIns="0" rtlCol="0" anchor="t">
            <a:spAutoFit/>
          </a:bodyPr>
          <a:lstStyle/>
          <a:p>
            <a:pPr algn="l" indent="0" marL="0">
              <a:lnSpc>
                <a:spcPts val="2400"/>
              </a:lnSpc>
              <a:buNone/>
            </a:pPr>
            <a:r>
              <a:rPr lang="en-US" sz="1964" b="1" dirty="0">
                <a:solidFill>
                  <a:srgbClr val="3E3A39"/>
                </a:solidFill>
                <a:latin typeface="Playfair Display" pitchFamily="34" charset="0"/>
                <a:ea typeface="Playfair Display" pitchFamily="34" charset="-122"/>
                <a:cs typeface="Playfair Display" pitchFamily="34" charset="-120"/>
              </a:rPr>
              <a:t>Un rôle clair protège l’enfant, la famille et la professionnelle</a:t>
            </a:r>
            <a:endParaRPr lang="en-US" sz="1964" dirty="0"/>
          </a:p>
        </p:txBody>
      </p:sp>
      <p:sp>
        <p:nvSpPr>
          <p:cNvPr id="6" name="Shape 3"/>
          <p:cNvSpPr/>
          <p:nvPr/>
        </p:nvSpPr>
        <p:spPr>
          <a:xfrm>
            <a:off x="371475" y="1300163"/>
            <a:ext cx="8401050" cy="771525"/>
          </a:xfrm>
          <a:prstGeom prst="rect">
            <a:avLst/>
          </a:prstGeom>
          <a:solidFill>
            <a:srgbClr val="F3E9DC"/>
          </a:solidFill>
          <a:ln/>
        </p:spPr>
      </p:sp>
      <p:sp>
        <p:nvSpPr>
          <p:cNvPr id="7" name="Shape 4"/>
          <p:cNvSpPr/>
          <p:nvPr/>
        </p:nvSpPr>
        <p:spPr>
          <a:xfrm>
            <a:off x="371475" y="1300163"/>
            <a:ext cx="8401050" cy="7144"/>
          </a:xfrm>
          <a:prstGeom prst="rect">
            <a:avLst/>
          </a:prstGeom>
          <a:solidFill>
            <a:srgbClr val="D1EAE9"/>
          </a:solidFill>
          <a:ln/>
        </p:spPr>
      </p:sp>
      <p:sp>
        <p:nvSpPr>
          <p:cNvPr id="8" name="Shape 5"/>
          <p:cNvSpPr/>
          <p:nvPr/>
        </p:nvSpPr>
        <p:spPr>
          <a:xfrm>
            <a:off x="371475" y="2064544"/>
            <a:ext cx="8401050" cy="7144"/>
          </a:xfrm>
          <a:prstGeom prst="rect">
            <a:avLst/>
          </a:prstGeom>
          <a:solidFill>
            <a:srgbClr val="FCEAD7"/>
          </a:solidFill>
          <a:ln/>
        </p:spPr>
      </p:sp>
      <p:pic>
        <p:nvPicPr>
          <p:cNvPr id="9" name="Image 1" descr="preencoded.png">    </p:cNvPr>
          <p:cNvPicPr>
            <a:picLocks noChangeAspect="1"/>
          </p:cNvPicPr>
          <p:nvPr/>
        </p:nvPicPr>
        <p:blipFill>
          <a:blip r:embed="rId2"/>
          <a:stretch>
            <a:fillRect/>
          </a:stretch>
        </p:blipFill>
        <p:spPr>
          <a:xfrm>
            <a:off x="371475" y="1300163"/>
            <a:ext cx="8401050" cy="771525"/>
          </a:xfrm>
          <a:prstGeom prst="rect">
            <a:avLst/>
          </a:prstGeom>
        </p:spPr>
      </p:pic>
      <p:sp>
        <p:nvSpPr>
          <p:cNvPr id="10" name="Text 6"/>
          <p:cNvSpPr/>
          <p:nvPr/>
        </p:nvSpPr>
        <p:spPr>
          <a:xfrm>
            <a:off x="371475" y="2336006"/>
            <a:ext cx="269556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POUR L’ENFANT</a:t>
            </a:r>
            <a:endParaRPr lang="en-US" sz="584" dirty="0"/>
          </a:p>
        </p:txBody>
      </p:sp>
      <p:sp>
        <p:nvSpPr>
          <p:cNvPr id="11" name="Text 7"/>
          <p:cNvSpPr/>
          <p:nvPr/>
        </p:nvSpPr>
        <p:spPr>
          <a:xfrm>
            <a:off x="371475" y="2498527"/>
            <a:ext cx="1785938" cy="672071"/>
          </a:xfrm>
          <a:prstGeom prst="rect">
            <a:avLst/>
          </a:prstGeom>
          <a:noFill/>
          <a:ln/>
        </p:spPr>
        <p:txBody>
          <a:bodyPr wrap="square" lIns="0" tIns="0" rIns="0" bIns="0" rtlCol="0" anchor="t">
            <a:spAutoFit/>
          </a:bodyPr>
          <a:lstStyle/>
          <a:p>
            <a:pPr algn="l" indent="0" marL="0">
              <a:lnSpc>
                <a:spcPts val="1800"/>
              </a:lnSpc>
              <a:buNone/>
            </a:pPr>
            <a:r>
              <a:rPr lang="en-US" sz="1397" b="1" dirty="0">
                <a:solidFill>
                  <a:srgbClr val="3E3A39"/>
                </a:solidFill>
                <a:latin typeface="Playfair Display" pitchFamily="34" charset="0"/>
                <a:ea typeface="Playfair Display" pitchFamily="34" charset="-122"/>
                <a:cs typeface="Playfair Display" pitchFamily="34" charset="-120"/>
              </a:rPr>
              <a:t>L’enfant comprend mieux ce qui l’entoure</a:t>
            </a:r>
            <a:endParaRPr lang="en-US" sz="1397" dirty="0"/>
          </a:p>
        </p:txBody>
      </p:sp>
      <p:sp>
        <p:nvSpPr>
          <p:cNvPr id="12" name="Text 8"/>
          <p:cNvSpPr/>
          <p:nvPr/>
        </p:nvSpPr>
        <p:spPr>
          <a:xfrm>
            <a:off x="371475" y="3227747"/>
            <a:ext cx="2143125" cy="932176"/>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Quand la professionnelle tient une place claire, l’enfant retrouve des repères stables, des gestes cohérents et une présence rassurante.</a:t>
            </a:r>
            <a:endParaRPr lang="en-US" sz="942" dirty="0"/>
          </a:p>
        </p:txBody>
      </p:sp>
      <p:sp>
        <p:nvSpPr>
          <p:cNvPr id="13" name="Text 9"/>
          <p:cNvSpPr/>
          <p:nvPr/>
        </p:nvSpPr>
        <p:spPr>
          <a:xfrm>
            <a:off x="371475" y="4245648"/>
            <a:ext cx="2000250" cy="530423"/>
          </a:xfrm>
          <a:prstGeom prst="rect">
            <a:avLst/>
          </a:prstGeom>
          <a:noFill/>
          <a:ln/>
        </p:spPr>
        <p:txBody>
          <a:bodyPr wrap="square" lIns="0" tIns="68072"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Effet concret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 il se sent davantage en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sécurité dans les temps d’accueil, de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séparation et de transition.</a:t>
            </a:r>
            <a:endParaRPr lang="en-US" sz="734" dirty="0"/>
          </a:p>
        </p:txBody>
      </p:sp>
      <p:sp>
        <p:nvSpPr>
          <p:cNvPr id="14" name="Text 10"/>
          <p:cNvSpPr/>
          <p:nvPr/>
        </p:nvSpPr>
        <p:spPr>
          <a:xfrm>
            <a:off x="3224203" y="2336006"/>
            <a:ext cx="269556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POUR LA FAMILLE</a:t>
            </a:r>
            <a:endParaRPr lang="en-US" sz="584" dirty="0"/>
          </a:p>
        </p:txBody>
      </p:sp>
      <p:sp>
        <p:nvSpPr>
          <p:cNvPr id="15" name="Text 11"/>
          <p:cNvSpPr/>
          <p:nvPr/>
        </p:nvSpPr>
        <p:spPr>
          <a:xfrm>
            <a:off x="3224203" y="2498527"/>
            <a:ext cx="1785938" cy="672071"/>
          </a:xfrm>
          <a:prstGeom prst="rect">
            <a:avLst/>
          </a:prstGeom>
          <a:noFill/>
          <a:ln/>
        </p:spPr>
        <p:txBody>
          <a:bodyPr wrap="square" lIns="0" tIns="0" rIns="0" bIns="0" rtlCol="0" anchor="t">
            <a:spAutoFit/>
          </a:bodyPr>
          <a:lstStyle/>
          <a:p>
            <a:pPr algn="l" indent="0" marL="0">
              <a:lnSpc>
                <a:spcPts val="1800"/>
              </a:lnSpc>
              <a:buNone/>
            </a:pPr>
            <a:r>
              <a:rPr lang="en-US" sz="1397" b="1" dirty="0">
                <a:solidFill>
                  <a:srgbClr val="3E3A39"/>
                </a:solidFill>
                <a:latin typeface="Playfair Display" pitchFamily="34" charset="0"/>
                <a:ea typeface="Playfair Display" pitchFamily="34" charset="-122"/>
                <a:cs typeface="Playfair Display" pitchFamily="34" charset="-120"/>
              </a:rPr>
              <a:t>La relation avec les parents devient plus lisible</a:t>
            </a:r>
            <a:endParaRPr lang="en-US" sz="1397" dirty="0"/>
          </a:p>
        </p:txBody>
      </p:sp>
      <p:sp>
        <p:nvSpPr>
          <p:cNvPr id="16" name="Text 12"/>
          <p:cNvSpPr/>
          <p:nvPr/>
        </p:nvSpPr>
        <p:spPr>
          <a:xfrm>
            <a:off x="3224203" y="3227747"/>
            <a:ext cx="2143125" cy="932176"/>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Des limites claires et une parole professionnelle évitent les malentendus et permettent une relation plus sereine autour de l’enfant.</a:t>
            </a:r>
            <a:endParaRPr lang="en-US" sz="942" dirty="0"/>
          </a:p>
        </p:txBody>
      </p:sp>
      <p:sp>
        <p:nvSpPr>
          <p:cNvPr id="17" name="Text 13"/>
          <p:cNvSpPr/>
          <p:nvPr/>
        </p:nvSpPr>
        <p:spPr>
          <a:xfrm>
            <a:off x="3224203" y="4245648"/>
            <a:ext cx="2000250" cy="530423"/>
          </a:xfrm>
          <a:prstGeom prst="rect">
            <a:avLst/>
          </a:prstGeom>
          <a:noFill/>
          <a:ln/>
        </p:spPr>
        <p:txBody>
          <a:bodyPr wrap="square" lIns="0" tIns="68072"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Effet concret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 les parents savent sur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quoi ils peuvent compter et à qui ils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s’adressent.</a:t>
            </a:r>
            <a:endParaRPr lang="en-US" sz="734" dirty="0"/>
          </a:p>
        </p:txBody>
      </p:sp>
      <p:sp>
        <p:nvSpPr>
          <p:cNvPr id="18" name="Text 14"/>
          <p:cNvSpPr/>
          <p:nvPr/>
        </p:nvSpPr>
        <p:spPr>
          <a:xfrm>
            <a:off x="6076931" y="2336006"/>
            <a:ext cx="2695594"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POUR LA PROFESSIONNELLE</a:t>
            </a:r>
            <a:endParaRPr lang="en-US" sz="584" dirty="0"/>
          </a:p>
        </p:txBody>
      </p:sp>
      <p:sp>
        <p:nvSpPr>
          <p:cNvPr id="19" name="Text 15"/>
          <p:cNvSpPr/>
          <p:nvPr/>
        </p:nvSpPr>
        <p:spPr>
          <a:xfrm>
            <a:off x="6076931" y="2498527"/>
            <a:ext cx="1785938" cy="672071"/>
          </a:xfrm>
          <a:prstGeom prst="rect">
            <a:avLst/>
          </a:prstGeom>
          <a:noFill/>
          <a:ln/>
        </p:spPr>
        <p:txBody>
          <a:bodyPr wrap="square" lIns="0" tIns="0" rIns="0" bIns="0" rtlCol="0" anchor="t">
            <a:spAutoFit/>
          </a:bodyPr>
          <a:lstStyle/>
          <a:p>
            <a:pPr algn="l" indent="0" marL="0">
              <a:lnSpc>
                <a:spcPts val="1800"/>
              </a:lnSpc>
              <a:buNone/>
            </a:pPr>
            <a:r>
              <a:rPr lang="en-US" sz="1397" b="1" dirty="0">
                <a:solidFill>
                  <a:srgbClr val="3E3A39"/>
                </a:solidFill>
                <a:latin typeface="Playfair Display" pitchFamily="34" charset="0"/>
                <a:ea typeface="Playfair Display" pitchFamily="34" charset="-122"/>
                <a:cs typeface="Playfair Display" pitchFamily="34" charset="-120"/>
              </a:rPr>
              <a:t>La professionnelle agit avec plus de stabilité</a:t>
            </a:r>
            <a:endParaRPr lang="en-US" sz="1397" dirty="0"/>
          </a:p>
        </p:txBody>
      </p:sp>
      <p:sp>
        <p:nvSpPr>
          <p:cNvPr id="20" name="Text 16"/>
          <p:cNvSpPr/>
          <p:nvPr/>
        </p:nvSpPr>
        <p:spPr>
          <a:xfrm>
            <a:off x="6076931" y="3227747"/>
            <a:ext cx="2143125" cy="745741"/>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Clarifier son rôle aide à ne pas se disperser, à mieux répondre aux demandes et à garder un cadre professionnel dans la durée.</a:t>
            </a:r>
            <a:endParaRPr lang="en-US" sz="942" dirty="0"/>
          </a:p>
        </p:txBody>
      </p:sp>
      <p:sp>
        <p:nvSpPr>
          <p:cNvPr id="21" name="Text 17"/>
          <p:cNvSpPr/>
          <p:nvPr/>
        </p:nvSpPr>
        <p:spPr>
          <a:xfrm>
            <a:off x="6076931" y="4059213"/>
            <a:ext cx="2000250" cy="530423"/>
          </a:xfrm>
          <a:prstGeom prst="rect">
            <a:avLst/>
          </a:prstGeom>
          <a:noFill/>
          <a:ln/>
        </p:spPr>
        <p:txBody>
          <a:bodyPr wrap="square" lIns="0" tIns="68072"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Effet concret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 elle peut dire oui, non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ou expliquer avec davantage de calme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et de cohérence.</a:t>
            </a:r>
            <a:endParaRPr lang="en-US" sz="734" dirty="0"/>
          </a:p>
        </p:txBody>
      </p:sp>
      <p:sp>
        <p:nvSpPr>
          <p:cNvPr id="22" name="Shape 18"/>
          <p:cNvSpPr/>
          <p:nvPr/>
        </p:nvSpPr>
        <p:spPr>
          <a:xfrm>
            <a:off x="371475" y="4833221"/>
            <a:ext cx="6143625" cy="410040"/>
          </a:xfrm>
          <a:prstGeom prst="rect">
            <a:avLst/>
          </a:prstGeom>
          <a:solidFill>
            <a:srgbClr val="000000">
              <a:alpha val="0"/>
            </a:srgbClr>
          </a:solidFill>
          <a:ln/>
        </p:spPr>
      </p:sp>
      <p:sp>
        <p:nvSpPr>
          <p:cNvPr id="23" name="Shape 19"/>
          <p:cNvSpPr/>
          <p:nvPr/>
        </p:nvSpPr>
        <p:spPr>
          <a:xfrm>
            <a:off x="371475" y="4833221"/>
            <a:ext cx="6143625" cy="7144"/>
          </a:xfrm>
          <a:prstGeom prst="rect">
            <a:avLst/>
          </a:prstGeom>
          <a:solidFill>
            <a:srgbClr val="E4E3E3"/>
          </a:solidFill>
          <a:ln/>
        </p:spPr>
      </p:sp>
      <p:sp>
        <p:nvSpPr>
          <p:cNvPr id="24" name="Text 20"/>
          <p:cNvSpPr/>
          <p:nvPr/>
        </p:nvSpPr>
        <p:spPr>
          <a:xfrm>
            <a:off x="371475" y="4833221"/>
            <a:ext cx="6143625" cy="410040"/>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Clarifier sa place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ne crée pas de distance froide : cela construit une relation plus sûre, plus juste et plus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protectrice pour tous.</a:t>
            </a:r>
            <a:endParaRPr lang="en-US" sz="78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658464"/>
          </a:xfrm>
          <a:prstGeom prst="rect">
            <a:avLst/>
          </a:prstGeom>
        </p:spPr>
      </p:pic>
      <p:sp>
        <p:nvSpPr>
          <p:cNvPr id="3" name="Shape 0"/>
          <p:cNvSpPr/>
          <p:nvPr/>
        </p:nvSpPr>
        <p:spPr>
          <a:xfrm>
            <a:off x="0" y="0"/>
            <a:ext cx="4206218" cy="5658464"/>
          </a:xfrm>
          <a:prstGeom prst="rect">
            <a:avLst/>
          </a:prstGeom>
          <a:solidFill>
            <a:srgbClr val="000000">
              <a:alpha val="0"/>
            </a:srgbClr>
          </a:solidFill>
          <a:ln/>
        </p:spPr>
      </p:sp>
      <p:sp>
        <p:nvSpPr>
          <p:cNvPr id="4" name="Shape 1"/>
          <p:cNvSpPr/>
          <p:nvPr/>
        </p:nvSpPr>
        <p:spPr>
          <a:xfrm>
            <a:off x="4199074" y="0"/>
            <a:ext cx="7144" cy="5658464"/>
          </a:xfrm>
          <a:prstGeom prst="rect">
            <a:avLst/>
          </a:prstGeom>
          <a:solidFill>
            <a:srgbClr val="FCE8D4"/>
          </a:solidFill>
          <a:ln/>
        </p:spPr>
      </p:sp>
      <p:sp>
        <p:nvSpPr>
          <p:cNvPr id="5" name="Text 2"/>
          <p:cNvSpPr/>
          <p:nvPr/>
        </p:nvSpPr>
        <p:spPr>
          <a:xfrm>
            <a:off x="371475" y="371475"/>
            <a:ext cx="3634718"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CLARIFIER SA POSTURE</a:t>
            </a:r>
            <a:endParaRPr lang="en-US" sz="634" dirty="0"/>
          </a:p>
        </p:txBody>
      </p:sp>
      <p:sp>
        <p:nvSpPr>
          <p:cNvPr id="6" name="Text 3"/>
          <p:cNvSpPr/>
          <p:nvPr/>
        </p:nvSpPr>
        <p:spPr>
          <a:xfrm>
            <a:off x="371475" y="598289"/>
            <a:ext cx="3357563" cy="1234418"/>
          </a:xfrm>
          <a:prstGeom prst="rect">
            <a:avLst/>
          </a:prstGeom>
          <a:noFill/>
          <a:ln/>
        </p:spPr>
        <p:txBody>
          <a:bodyPr wrap="square" lIns="0" tIns="0" rIns="0" bIns="0" rtlCol="0" anchor="t">
            <a:spAutoFit/>
          </a:bodyPr>
          <a:lstStyle/>
          <a:p>
            <a:pPr algn="l" indent="0" marL="0">
              <a:lnSpc>
                <a:spcPts val="2400"/>
              </a:lnSpc>
              <a:buNone/>
            </a:pPr>
            <a:r>
              <a:rPr lang="en-US" sz="2016" b="1" dirty="0">
                <a:solidFill>
                  <a:srgbClr val="3E3A39"/>
                </a:solidFill>
                <a:latin typeface="Playfair Display" pitchFamily="34" charset="0"/>
                <a:ea typeface="Playfair Display" pitchFamily="34" charset="-122"/>
                <a:cs typeface="Playfair Display" pitchFamily="34" charset="-120"/>
              </a:rPr>
              <a:t>Disponibilité et cadre vont ensemble dans une posture professionnelle rassurante</a:t>
            </a:r>
            <a:endParaRPr lang="en-US" sz="2016" dirty="0"/>
          </a:p>
        </p:txBody>
      </p:sp>
      <p:sp>
        <p:nvSpPr>
          <p:cNvPr id="7" name="Text 4"/>
          <p:cNvSpPr/>
          <p:nvPr/>
        </p:nvSpPr>
        <p:spPr>
          <a:xfrm>
            <a:off x="371475" y="1932719"/>
            <a:ext cx="3071813" cy="814388"/>
          </a:xfrm>
          <a:prstGeom prst="rect">
            <a:avLst/>
          </a:prstGeom>
          <a:noFill/>
          <a:ln/>
        </p:spPr>
        <p:txBody>
          <a:bodyPr wrap="square" lIns="0" tIns="0" rIns="0" bIns="0" rtlCol="0" anchor="t">
            <a:spAutoFit/>
          </a:bodyPr>
          <a:lstStyle/>
          <a:p>
            <a:pPr algn="l" indent="0" marL="0">
              <a:lnSpc>
                <a:spcPts val="1600"/>
              </a:lnSpc>
              <a:buNone/>
            </a:pPr>
            <a:r>
              <a:rPr lang="en-US" sz="996" dirty="0">
                <a:solidFill>
                  <a:srgbClr val="5F5A58"/>
                </a:solidFill>
                <a:latin typeface="Inter" pitchFamily="34" charset="0"/>
                <a:ea typeface="Inter" pitchFamily="34" charset="-122"/>
                <a:cs typeface="Inter" pitchFamily="34" charset="-120"/>
              </a:rPr>
              <a:t>Être accueillante ne veut pas dire tout accepter. Une posture professionnelle juste associe chaleur relationnelle, règles lisibles et sécurité pour tous.</a:t>
            </a:r>
            <a:endParaRPr lang="en-US" sz="996" dirty="0"/>
          </a:p>
        </p:txBody>
      </p:sp>
      <p:sp>
        <p:nvSpPr>
          <p:cNvPr id="8" name="Text 5"/>
          <p:cNvSpPr/>
          <p:nvPr/>
        </p:nvSpPr>
        <p:spPr>
          <a:xfrm>
            <a:off x="371475" y="2925700"/>
            <a:ext cx="363471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ÊTRE DISPONIBLE</a:t>
            </a:r>
            <a:endParaRPr lang="en-US" sz="584" dirty="0"/>
          </a:p>
        </p:txBody>
      </p:sp>
      <p:sp>
        <p:nvSpPr>
          <p:cNvPr id="9" name="Text 6"/>
          <p:cNvSpPr/>
          <p:nvPr/>
        </p:nvSpPr>
        <p:spPr>
          <a:xfrm>
            <a:off x="371475" y="3073933"/>
            <a:ext cx="3071813"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Rester présente, attentive et accessible sans se laisser déborder par chaque demande ou réaction du moment.</a:t>
            </a:r>
            <a:endParaRPr lang="en-US" sz="888" dirty="0"/>
          </a:p>
        </p:txBody>
      </p:sp>
      <p:sp>
        <p:nvSpPr>
          <p:cNvPr id="10" name="Text 7"/>
          <p:cNvSpPr/>
          <p:nvPr/>
        </p:nvSpPr>
        <p:spPr>
          <a:xfrm>
            <a:off x="371475" y="3734228"/>
            <a:ext cx="363471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POSER UNE RÈGLE</a:t>
            </a:r>
            <a:endParaRPr lang="en-US" sz="584" dirty="0"/>
          </a:p>
        </p:txBody>
      </p:sp>
      <p:sp>
        <p:nvSpPr>
          <p:cNvPr id="11" name="Text 8"/>
          <p:cNvSpPr/>
          <p:nvPr/>
        </p:nvSpPr>
        <p:spPr>
          <a:xfrm>
            <a:off x="371475" y="3882461"/>
            <a:ext cx="3071813"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Dire simplement ce qui est possible ou non aide l’enfant à se repérer et à comprendre ce qu’on attend de lui.</a:t>
            </a:r>
            <a:endParaRPr lang="en-US" sz="888" dirty="0"/>
          </a:p>
        </p:txBody>
      </p:sp>
      <p:sp>
        <p:nvSpPr>
          <p:cNvPr id="12" name="Text 9"/>
          <p:cNvSpPr/>
          <p:nvPr/>
        </p:nvSpPr>
        <p:spPr>
          <a:xfrm>
            <a:off x="371475" y="4542755"/>
            <a:ext cx="363471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SÉCURISER</a:t>
            </a:r>
            <a:endParaRPr lang="en-US" sz="584" dirty="0"/>
          </a:p>
        </p:txBody>
      </p:sp>
      <p:sp>
        <p:nvSpPr>
          <p:cNvPr id="13" name="Text 10"/>
          <p:cNvSpPr/>
          <p:nvPr/>
        </p:nvSpPr>
        <p:spPr>
          <a:xfrm>
            <a:off x="371475" y="4690988"/>
            <a:ext cx="3071813" cy="524563"/>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Un cadre clair protège la relation, réduit l’agitation et rend le quotidien plus stable pour l’enfant comme pour l’adulte.</a:t>
            </a:r>
            <a:endParaRPr lang="en-US" sz="888" dirty="0"/>
          </a:p>
        </p:txBody>
      </p:sp>
      <p:sp>
        <p:nvSpPr>
          <p:cNvPr id="14" name="Text 11"/>
          <p:cNvSpPr/>
          <p:nvPr/>
        </p:nvSpPr>
        <p:spPr>
          <a:xfrm>
            <a:off x="371475" y="5367021"/>
            <a:ext cx="2286000" cy="28999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36C68"/>
                </a:solidFill>
                <a:latin typeface="Inter" pitchFamily="34" charset="0"/>
                <a:ea typeface="Inter" pitchFamily="34" charset="-122"/>
                <a:cs typeface="Inter" pitchFamily="34" charset="-120"/>
              </a:rPr>
              <a:t>Le cadre ne casse pas la relation : il la rend plus lisible, plus stable et plus rassurante.</a:t>
            </a:r>
            <a:endParaRPr lang="en-US" sz="727" dirty="0"/>
          </a:p>
        </p:txBody>
      </p:sp>
      <p:sp>
        <p:nvSpPr>
          <p:cNvPr id="15" name="Text 12"/>
          <p:cNvSpPr/>
          <p:nvPr/>
        </p:nvSpPr>
        <p:spPr>
          <a:xfrm>
            <a:off x="3338699" y="5455760"/>
            <a:ext cx="104589"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11</a:t>
            </a:r>
            <a:endParaRPr lang="en-US" sz="634" dirty="0"/>
          </a:p>
        </p:txBody>
      </p:sp>
      <p:sp>
        <p:nvSpPr>
          <p:cNvPr id="16" name="Shape 13"/>
          <p:cNvSpPr/>
          <p:nvPr/>
        </p:nvSpPr>
        <p:spPr>
          <a:xfrm>
            <a:off x="4449105" y="328613"/>
            <a:ext cx="4429125" cy="3071813"/>
          </a:xfrm>
          <a:prstGeom prst="rect">
            <a:avLst/>
          </a:prstGeom>
          <a:solidFill>
            <a:srgbClr val="F3E9DC"/>
          </a:solidFill>
          <a:ln w="9144">
            <a:solidFill>
              <a:srgbClr val="3FA7A3">
                <a:alpha val="24000"/>
              </a:srgbClr>
            </a:solidFill>
            <a:prstDash val="solid"/>
          </a:ln>
        </p:spPr>
      </p:sp>
      <p:pic>
        <p:nvPicPr>
          <p:cNvPr id="17" name="Image 1" descr="preencoded.png">    </p:cNvPr>
          <p:cNvPicPr>
            <a:picLocks noChangeAspect="1"/>
          </p:cNvPicPr>
          <p:nvPr/>
        </p:nvPicPr>
        <p:blipFill>
          <a:blip r:embed="rId2"/>
          <a:stretch>
            <a:fillRect/>
          </a:stretch>
        </p:blipFill>
        <p:spPr>
          <a:xfrm>
            <a:off x="4449105" y="328613"/>
            <a:ext cx="4429125" cy="3071813"/>
          </a:xfrm>
          <a:prstGeom prst="rect">
            <a:avLst/>
          </a:prstGeom>
        </p:spPr>
      </p:pic>
      <p:sp>
        <p:nvSpPr>
          <p:cNvPr id="18" name="Text 14"/>
          <p:cNvSpPr/>
          <p:nvPr/>
        </p:nvSpPr>
        <p:spPr>
          <a:xfrm>
            <a:off x="4449105" y="3471863"/>
            <a:ext cx="3714750" cy="375047"/>
          </a:xfrm>
          <a:prstGeom prst="rect">
            <a:avLst/>
          </a:prstGeom>
          <a:noFill/>
          <a:ln/>
        </p:spPr>
        <p:txBody>
          <a:bodyPr wrap="square" lIns="0" tIns="68072"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Scène de cadre posé avec calme :</a:t>
            </a:r>
            <a:pPr algn="l" indent="0" marL="0">
              <a:lnSpc>
                <a:spcPts val="1200"/>
              </a:lnSpc>
              <a:buNone/>
            </a:pPr>
            <a:r>
              <a:rPr lang="en-US" sz="780" dirty="0">
                <a:solidFill>
                  <a:srgbClr val="6A6461"/>
                </a:solidFill>
                <a:latin typeface="Inter" pitchFamily="34" charset="0"/>
                <a:ea typeface="Inter" pitchFamily="34" charset="-122"/>
                <a:cs typeface="Inter" pitchFamily="34" charset="-120"/>
              </a:rPr>
              <a:t> la règle est compréhensible parce </a:t>
            </a:r>
            <a:pPr algn="l" indent="0" marL="0">
              <a:lnSpc>
                <a:spcPts val="1200"/>
              </a:lnSpc>
              <a:buNone/>
            </a:pPr>
            <a:r>
              <a:rPr lang="en-US" sz="780" dirty="0">
                <a:solidFill>
                  <a:srgbClr val="6A6461"/>
                </a:solidFill>
                <a:latin typeface="Inter" pitchFamily="34" charset="0"/>
                <a:ea typeface="Inter" pitchFamily="34" charset="-122"/>
                <a:cs typeface="Inter" pitchFamily="34" charset="-120"/>
              </a:rPr>
              <a:t>qu’elle est donnée avec une présence contenante, sans tension inutile.</a:t>
            </a:r>
            <a:endParaRPr lang="en-US" sz="73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493544" cy="5143500"/>
          </a:xfrm>
          <a:prstGeom prst="rect">
            <a:avLst/>
          </a:prstGeom>
          <a:solidFill>
            <a:srgbClr val="000000">
              <a:alpha val="0"/>
            </a:srgbClr>
          </a:solidFill>
          <a:ln/>
        </p:spPr>
      </p:sp>
      <p:sp>
        <p:nvSpPr>
          <p:cNvPr id="4" name="Shape 1"/>
          <p:cNvSpPr/>
          <p:nvPr/>
        </p:nvSpPr>
        <p:spPr>
          <a:xfrm>
            <a:off x="5486400" y="0"/>
            <a:ext cx="7144" cy="5143500"/>
          </a:xfrm>
          <a:prstGeom prst="rect">
            <a:avLst/>
          </a:prstGeom>
          <a:solidFill>
            <a:srgbClr val="FCEAD7"/>
          </a:solidFill>
          <a:ln/>
        </p:spPr>
      </p:sp>
      <p:sp>
        <p:nvSpPr>
          <p:cNvPr id="5" name="Shape 2"/>
          <p:cNvSpPr/>
          <p:nvPr/>
        </p:nvSpPr>
        <p:spPr>
          <a:xfrm>
            <a:off x="300038" y="242888"/>
            <a:ext cx="5000625" cy="2250281"/>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300038" y="242888"/>
            <a:ext cx="5000625" cy="2250281"/>
          </a:xfrm>
          <a:prstGeom prst="rect">
            <a:avLst/>
          </a:prstGeom>
        </p:spPr>
      </p:pic>
      <p:sp>
        <p:nvSpPr>
          <p:cNvPr id="7" name="Text 3"/>
          <p:cNvSpPr/>
          <p:nvPr/>
        </p:nvSpPr>
        <p:spPr>
          <a:xfrm>
            <a:off x="300038" y="2493169"/>
            <a:ext cx="4714875"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Responsabilité en action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la sécurité, l’attention et la régularité se lisent dans la manière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d’organiser et de surveiller le quotidien.</a:t>
            </a:r>
            <a:endParaRPr lang="en-US" sz="683" dirty="0"/>
          </a:p>
        </p:txBody>
      </p:sp>
      <p:sp>
        <p:nvSpPr>
          <p:cNvPr id="8" name="Text 4"/>
          <p:cNvSpPr/>
          <p:nvPr/>
        </p:nvSpPr>
        <p:spPr>
          <a:xfrm>
            <a:off x="300038" y="3016058"/>
            <a:ext cx="16002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SÉCURITÉ</a:t>
            </a:r>
            <a:endParaRPr lang="en-US" sz="584" dirty="0"/>
          </a:p>
        </p:txBody>
      </p:sp>
      <p:sp>
        <p:nvSpPr>
          <p:cNvPr id="9" name="Text 5"/>
          <p:cNvSpPr/>
          <p:nvPr/>
        </p:nvSpPr>
        <p:spPr>
          <a:xfrm>
            <a:off x="300038" y="3157147"/>
            <a:ext cx="1464469"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Prévenir les risques, surveiller l’espace et adapter les gestes aux besoins de chaque enfant.</a:t>
            </a:r>
            <a:endParaRPr lang="en-US" sz="834" dirty="0"/>
          </a:p>
        </p:txBody>
      </p:sp>
      <p:sp>
        <p:nvSpPr>
          <p:cNvPr id="10" name="Text 6"/>
          <p:cNvSpPr/>
          <p:nvPr/>
        </p:nvSpPr>
        <p:spPr>
          <a:xfrm>
            <a:off x="2000250" y="3016058"/>
            <a:ext cx="16002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FIABILITÉ</a:t>
            </a:r>
            <a:endParaRPr lang="en-US" sz="584" dirty="0"/>
          </a:p>
        </p:txBody>
      </p:sp>
      <p:sp>
        <p:nvSpPr>
          <p:cNvPr id="11" name="Text 7"/>
          <p:cNvSpPr/>
          <p:nvPr/>
        </p:nvSpPr>
        <p:spPr>
          <a:xfrm>
            <a:off x="2000250" y="3157147"/>
            <a:ext cx="1464469"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Tenir ce qui a été annoncé, respecter les repères et assurer une continuité rassurante.</a:t>
            </a:r>
            <a:endParaRPr lang="en-US" sz="834" dirty="0"/>
          </a:p>
        </p:txBody>
      </p:sp>
      <p:sp>
        <p:nvSpPr>
          <p:cNvPr id="12" name="Text 8"/>
          <p:cNvSpPr/>
          <p:nvPr/>
        </p:nvSpPr>
        <p:spPr>
          <a:xfrm>
            <a:off x="3700463" y="3016058"/>
            <a:ext cx="160020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DISCRÉTION</a:t>
            </a:r>
            <a:endParaRPr lang="en-US" sz="584" dirty="0"/>
          </a:p>
        </p:txBody>
      </p:sp>
      <p:sp>
        <p:nvSpPr>
          <p:cNvPr id="13" name="Text 9"/>
          <p:cNvSpPr/>
          <p:nvPr/>
        </p:nvSpPr>
        <p:spPr>
          <a:xfrm>
            <a:off x="3700463" y="3157147"/>
            <a:ext cx="1464469"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Garder une parole mesurée et respecter la vie privée des enfants comme des familles.</a:t>
            </a:r>
            <a:endParaRPr lang="en-US" sz="834" dirty="0"/>
          </a:p>
        </p:txBody>
      </p:sp>
      <p:sp>
        <p:nvSpPr>
          <p:cNvPr id="14" name="Text 10"/>
          <p:cNvSpPr/>
          <p:nvPr/>
        </p:nvSpPr>
        <p:spPr>
          <a:xfrm>
            <a:off x="5729288" y="385763"/>
            <a:ext cx="2571750"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RESPONSABILITÉS</a:t>
            </a:r>
            <a:endParaRPr lang="en-US" sz="634" dirty="0"/>
          </a:p>
        </p:txBody>
      </p:sp>
      <p:sp>
        <p:nvSpPr>
          <p:cNvPr id="15" name="Text 11"/>
          <p:cNvSpPr/>
          <p:nvPr/>
        </p:nvSpPr>
        <p:spPr>
          <a:xfrm>
            <a:off x="5729288" y="612577"/>
            <a:ext cx="2571750" cy="1465864"/>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Les responsabilités du métier se lisent dans la sécurité, la fiabilité et la discrétion</a:t>
            </a:r>
            <a:endParaRPr lang="en-US" sz="1912" dirty="0"/>
          </a:p>
        </p:txBody>
      </p:sp>
      <p:sp>
        <p:nvSpPr>
          <p:cNvPr id="16" name="Text 12"/>
          <p:cNvSpPr/>
          <p:nvPr/>
        </p:nvSpPr>
        <p:spPr>
          <a:xfrm>
            <a:off x="5729288" y="2178453"/>
            <a:ext cx="2571750" cy="77152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Être assistante maternelle, ce n’est pas seulement être présente. C’est garantir un accueil sûr, régulier et respectueux dans les gestes du quotidien.</a:t>
            </a:r>
            <a:endParaRPr lang="en-US" sz="942" dirty="0"/>
          </a:p>
        </p:txBody>
      </p:sp>
      <p:sp>
        <p:nvSpPr>
          <p:cNvPr id="17" name="Text 13"/>
          <p:cNvSpPr/>
          <p:nvPr/>
        </p:nvSpPr>
        <p:spPr>
          <a:xfrm>
            <a:off x="5729288" y="3064278"/>
            <a:ext cx="2571750" cy="782910"/>
          </a:xfrm>
          <a:prstGeom prst="rect">
            <a:avLst/>
          </a:prstGeom>
          <a:noFill/>
          <a:ln/>
        </p:spPr>
        <p:txBody>
          <a:bodyPr wrap="square" lIns="0" tIns="85090" rIns="0" bIns="0" rtlCol="0" anchor="t">
            <a:spAutoFit/>
          </a:bodyPr>
          <a:lstStyle/>
          <a:p>
            <a:pPr algn="l" indent="0" marL="0">
              <a:lnSpc>
                <a:spcPts val="1400"/>
              </a:lnSpc>
              <a:buNone/>
            </a:pPr>
            <a:r>
              <a:rPr lang="en-US" sz="834" b="1" dirty="0">
                <a:solidFill>
                  <a:srgbClr val="3E3A39"/>
                </a:solidFill>
                <a:latin typeface="Inter" pitchFamily="34" charset="0"/>
                <a:ea typeface="Inter" pitchFamily="34" charset="-122"/>
                <a:cs typeface="Inter" pitchFamily="34" charset="-120"/>
              </a:rPr>
              <a:t>Une professionnelle fiable</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 n’agit pas </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seulement quand il y a un problème : elle </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crée chaque jour un cadre où l’enfant et les </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parents peuvent avoir confiance.</a:t>
            </a:r>
            <a:endParaRPr lang="en-US" sz="834" dirty="0"/>
          </a:p>
        </p:txBody>
      </p:sp>
      <p:sp>
        <p:nvSpPr>
          <p:cNvPr id="18" name="Text 14"/>
          <p:cNvSpPr/>
          <p:nvPr/>
        </p:nvSpPr>
        <p:spPr>
          <a:xfrm>
            <a:off x="5729288" y="4723498"/>
            <a:ext cx="1928813" cy="42000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Ce sont souvent les gestes constants, et non les grands discours, qui rendent une professionnelle crédible.</a:t>
            </a:r>
            <a:endParaRPr lang="en-US" sz="727" dirty="0"/>
          </a:p>
        </p:txBody>
      </p:sp>
      <p:sp>
        <p:nvSpPr>
          <p:cNvPr id="19" name="Text 15"/>
          <p:cNvSpPr/>
          <p:nvPr/>
        </p:nvSpPr>
        <p:spPr>
          <a:xfrm>
            <a:off x="8178589" y="4877228"/>
            <a:ext cx="122448"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12</a:t>
            </a:r>
            <a:endParaRPr lang="en-US" sz="63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4736306" cy="5143500"/>
          </a:xfrm>
          <a:prstGeom prst="rect">
            <a:avLst/>
          </a:prstGeom>
          <a:solidFill>
            <a:srgbClr val="000000">
              <a:alpha val="0"/>
            </a:srgbClr>
          </a:solidFill>
          <a:ln/>
        </p:spPr>
      </p:sp>
      <p:sp>
        <p:nvSpPr>
          <p:cNvPr id="4" name="Shape 1"/>
          <p:cNvSpPr/>
          <p:nvPr/>
        </p:nvSpPr>
        <p:spPr>
          <a:xfrm>
            <a:off x="4729163" y="0"/>
            <a:ext cx="7144" cy="5143500"/>
          </a:xfrm>
          <a:prstGeom prst="rect">
            <a:avLst/>
          </a:prstGeom>
          <a:solidFill>
            <a:srgbClr val="FCEAD7"/>
          </a:solidFill>
          <a:ln/>
        </p:spPr>
      </p:sp>
      <p:sp>
        <p:nvSpPr>
          <p:cNvPr id="5" name="Shape 2"/>
          <p:cNvSpPr/>
          <p:nvPr/>
        </p:nvSpPr>
        <p:spPr>
          <a:xfrm>
            <a:off x="300038" y="300038"/>
            <a:ext cx="4429125" cy="3714750"/>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300038" y="300038"/>
            <a:ext cx="4429125" cy="3714750"/>
          </a:xfrm>
          <a:prstGeom prst="rect">
            <a:avLst/>
          </a:prstGeom>
        </p:spPr>
      </p:pic>
      <p:sp>
        <p:nvSpPr>
          <p:cNvPr id="7" name="Text 3"/>
          <p:cNvSpPr/>
          <p:nvPr/>
        </p:nvSpPr>
        <p:spPr>
          <a:xfrm>
            <a:off x="300038" y="4014788"/>
            <a:ext cx="4214813" cy="389334"/>
          </a:xfrm>
          <a:prstGeom prst="rect">
            <a:avLst/>
          </a:prstGeom>
          <a:noFill/>
          <a:ln/>
        </p:spPr>
        <p:txBody>
          <a:bodyPr wrap="square" lIns="0" tIns="85090"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Situation sensible de fin de journée :</a:t>
            </a:r>
            <a:pPr algn="l" indent="0" marL="0">
              <a:lnSpc>
                <a:spcPts val="1200"/>
              </a:lnSpc>
              <a:buNone/>
            </a:pPr>
            <a:r>
              <a:rPr lang="en-US" sz="780" dirty="0">
                <a:solidFill>
                  <a:srgbClr val="6E6864"/>
                </a:solidFill>
                <a:latin typeface="Inter" pitchFamily="34" charset="0"/>
                <a:ea typeface="Inter" pitchFamily="34" charset="-122"/>
                <a:cs typeface="Inter" pitchFamily="34" charset="-120"/>
              </a:rPr>
              <a:t> la professionnelle reste claire et </a:t>
            </a:r>
            <a:pPr algn="l" indent="0" marL="0">
              <a:lnSpc>
                <a:spcPts val="1200"/>
              </a:lnSpc>
              <a:buNone/>
            </a:pPr>
            <a:r>
              <a:rPr lang="en-US" sz="780" dirty="0">
                <a:solidFill>
                  <a:srgbClr val="6E6864"/>
                </a:solidFill>
                <a:latin typeface="Inter" pitchFamily="34" charset="0"/>
                <a:ea typeface="Inter" pitchFamily="34" charset="-122"/>
                <a:cs typeface="Inter" pitchFamily="34" charset="-120"/>
              </a:rPr>
              <a:t>respectueuse, même quand le contexte crée de la pression.</a:t>
            </a:r>
            <a:endParaRPr lang="en-US" sz="734" dirty="0"/>
          </a:p>
        </p:txBody>
      </p:sp>
      <p:sp>
        <p:nvSpPr>
          <p:cNvPr id="8" name="Text 4"/>
          <p:cNvSpPr/>
          <p:nvPr/>
        </p:nvSpPr>
        <p:spPr>
          <a:xfrm>
            <a:off x="5000625" y="385763"/>
            <a:ext cx="3683580"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CAS PRATIQUE</a:t>
            </a:r>
            <a:endParaRPr lang="en-US" sz="634" dirty="0"/>
          </a:p>
        </p:txBody>
      </p:sp>
      <p:sp>
        <p:nvSpPr>
          <p:cNvPr id="9" name="Text 5"/>
          <p:cNvSpPr/>
          <p:nvPr/>
        </p:nvSpPr>
        <p:spPr>
          <a:xfrm>
            <a:off x="5000625" y="626864"/>
            <a:ext cx="3683580" cy="902624"/>
          </a:xfrm>
          <a:prstGeom prst="rect">
            <a:avLst/>
          </a:prstGeom>
          <a:noFill/>
          <a:ln/>
        </p:spPr>
        <p:txBody>
          <a:bodyPr wrap="square" lIns="0" tIns="0" rIns="0" bIns="0" rtlCol="0" anchor="t">
            <a:spAutoFit/>
          </a:bodyPr>
          <a:lstStyle/>
          <a:p>
            <a:pPr algn="l" indent="0" marL="0">
              <a:lnSpc>
                <a:spcPts val="2400"/>
              </a:lnSpc>
              <a:buNone/>
            </a:pPr>
            <a:r>
              <a:rPr lang="en-US" sz="1964" b="1" dirty="0">
                <a:solidFill>
                  <a:srgbClr val="3E3A39"/>
                </a:solidFill>
                <a:latin typeface="Playfair Display" pitchFamily="34" charset="0"/>
                <a:ea typeface="Playfair Display" pitchFamily="34" charset="-122"/>
                <a:cs typeface="Playfair Display" pitchFamily="34" charset="-120"/>
              </a:rPr>
              <a:t>Face à un parent en retard, la posture professionnelle doit rester stable</a:t>
            </a:r>
            <a:endParaRPr lang="en-US" sz="1964" dirty="0"/>
          </a:p>
        </p:txBody>
      </p:sp>
      <p:sp>
        <p:nvSpPr>
          <p:cNvPr id="10" name="Text 6"/>
          <p:cNvSpPr/>
          <p:nvPr/>
        </p:nvSpPr>
        <p:spPr>
          <a:xfrm>
            <a:off x="5000625" y="1600926"/>
            <a:ext cx="3683580" cy="610791"/>
          </a:xfrm>
          <a:prstGeom prst="rect">
            <a:avLst/>
          </a:prstGeom>
          <a:noFill/>
          <a:ln/>
        </p:spPr>
        <p:txBody>
          <a:bodyPr wrap="square" lIns="0" tIns="0" rIns="0" bIns="0" rtlCol="0" anchor="t">
            <a:spAutoFit/>
          </a:bodyPr>
          <a:lstStyle/>
          <a:p>
            <a:pPr algn="l" indent="0" marL="0">
              <a:lnSpc>
                <a:spcPts val="1600"/>
              </a:lnSpc>
              <a:buNone/>
            </a:pPr>
            <a:r>
              <a:rPr lang="en-US" sz="996" dirty="0">
                <a:solidFill>
                  <a:srgbClr val="5F5A58"/>
                </a:solidFill>
                <a:latin typeface="Inter" pitchFamily="34" charset="0"/>
                <a:ea typeface="Inter" pitchFamily="34" charset="-122"/>
                <a:cs typeface="Inter" pitchFamily="34" charset="-120"/>
              </a:rPr>
              <a:t>Le retard crée fatigue et tension. La réponse attendue : tenir le cadre avec calme, sans reproche ni confrontation.</a:t>
            </a:r>
            <a:endParaRPr lang="en-US" sz="996" dirty="0"/>
          </a:p>
        </p:txBody>
      </p:sp>
      <p:sp>
        <p:nvSpPr>
          <p:cNvPr id="11" name="Text 7"/>
          <p:cNvSpPr/>
          <p:nvPr/>
        </p:nvSpPr>
        <p:spPr>
          <a:xfrm>
            <a:off x="5000625" y="2347447"/>
            <a:ext cx="368358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CONSTATER</a:t>
            </a:r>
            <a:endParaRPr lang="en-US" sz="584" dirty="0"/>
          </a:p>
        </p:txBody>
      </p:sp>
      <p:sp>
        <p:nvSpPr>
          <p:cNvPr id="12" name="Text 8"/>
          <p:cNvSpPr/>
          <p:nvPr/>
        </p:nvSpPr>
        <p:spPr>
          <a:xfrm>
            <a:off x="5000625" y="2481393"/>
            <a:ext cx="3683580" cy="349709"/>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Dire simplement ce qui s’est passé, revenir aux faits sans jugement.</a:t>
            </a:r>
            <a:endParaRPr lang="en-US" sz="888" dirty="0"/>
          </a:p>
        </p:txBody>
      </p:sp>
      <p:sp>
        <p:nvSpPr>
          <p:cNvPr id="13" name="Text 9"/>
          <p:cNvSpPr/>
          <p:nvPr/>
        </p:nvSpPr>
        <p:spPr>
          <a:xfrm>
            <a:off x="5000625" y="2938258"/>
            <a:ext cx="368358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RAPPELER LE CADRE</a:t>
            </a:r>
            <a:endParaRPr lang="en-US" sz="584" dirty="0"/>
          </a:p>
        </p:txBody>
      </p:sp>
      <p:sp>
        <p:nvSpPr>
          <p:cNvPr id="14" name="Text 10"/>
          <p:cNvSpPr/>
          <p:nvPr/>
        </p:nvSpPr>
        <p:spPr>
          <a:xfrm>
            <a:off x="5000625" y="3072203"/>
            <a:ext cx="3683580" cy="349709"/>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Reformuler les horaires et les engagements de façon claire et posée.</a:t>
            </a:r>
            <a:endParaRPr lang="en-US" sz="888" dirty="0"/>
          </a:p>
        </p:txBody>
      </p:sp>
      <p:sp>
        <p:nvSpPr>
          <p:cNvPr id="15" name="Text 11"/>
          <p:cNvSpPr/>
          <p:nvPr/>
        </p:nvSpPr>
        <p:spPr>
          <a:xfrm>
            <a:off x="5000625" y="3529068"/>
            <a:ext cx="368358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RESTER STABLE</a:t>
            </a:r>
            <a:endParaRPr lang="en-US" sz="584" dirty="0"/>
          </a:p>
        </p:txBody>
      </p:sp>
      <p:sp>
        <p:nvSpPr>
          <p:cNvPr id="16" name="Text 12"/>
          <p:cNvSpPr/>
          <p:nvPr/>
        </p:nvSpPr>
        <p:spPr>
          <a:xfrm>
            <a:off x="5000625" y="3663014"/>
            <a:ext cx="3683580" cy="349709"/>
          </a:xfrm>
          <a:prstGeom prst="rect">
            <a:avLst/>
          </a:prstGeom>
          <a:noFill/>
          <a:ln/>
        </p:spPr>
        <p:txBody>
          <a:bodyPr wrap="square" lIns="0" tIns="0" rIns="0" bIns="0" rtlCol="0" anchor="t">
            <a:spAutoFit/>
          </a:bodyPr>
          <a:lstStyle/>
          <a:p>
            <a:pPr algn="l" indent="0" marL="0">
              <a:lnSpc>
                <a:spcPts val="1400"/>
              </a:lnSpc>
              <a:buNone/>
            </a:pPr>
            <a:r>
              <a:rPr lang="en-US" sz="888" dirty="0">
                <a:solidFill>
                  <a:srgbClr val="3E3A39"/>
                </a:solidFill>
                <a:latin typeface="Inter" pitchFamily="34" charset="0"/>
                <a:ea typeface="Inter" pitchFamily="34" charset="-122"/>
                <a:cs typeface="Inter" pitchFamily="34" charset="-120"/>
              </a:rPr>
              <a:t>Maintenir une posture ferme, polie et constante pour protéger la relation.</a:t>
            </a:r>
            <a:endParaRPr lang="en-US" sz="888" dirty="0"/>
          </a:p>
        </p:txBody>
      </p:sp>
      <p:sp>
        <p:nvSpPr>
          <p:cNvPr id="17" name="Text 13"/>
          <p:cNvSpPr/>
          <p:nvPr/>
        </p:nvSpPr>
        <p:spPr>
          <a:xfrm>
            <a:off x="5000625" y="4127023"/>
            <a:ext cx="3429000" cy="418858"/>
          </a:xfrm>
          <a:prstGeom prst="rect">
            <a:avLst/>
          </a:prstGeom>
          <a:noFill/>
          <a:ln/>
        </p:spPr>
        <p:txBody>
          <a:bodyPr wrap="square" lIns="0" tIns="68072" rIns="0" bIns="0" rtlCol="0" anchor="t">
            <a:spAutoFit/>
          </a:bodyPr>
          <a:lstStyle/>
          <a:p>
            <a:pPr algn="l" indent="0" marL="0">
              <a:lnSpc>
                <a:spcPts val="1400"/>
              </a:lnSpc>
              <a:buNone/>
            </a:pPr>
            <a:r>
              <a:rPr lang="en-US" sz="834" b="1" dirty="0">
                <a:solidFill>
                  <a:srgbClr val="3E3A39"/>
                </a:solidFill>
                <a:latin typeface="Inter" pitchFamily="34" charset="0"/>
                <a:ea typeface="Inter" pitchFamily="34" charset="-122"/>
                <a:cs typeface="Inter" pitchFamily="34" charset="-120"/>
              </a:rPr>
              <a:t>L’enjeu n’est pas de gagner un échange,</a:t>
            </a:r>
            <a:pPr algn="l" indent="0" marL="0">
              <a:lnSpc>
                <a:spcPts val="1400"/>
              </a:lnSpc>
              <a:buNone/>
            </a:pPr>
            <a:r>
              <a:rPr lang="en-US" sz="888" dirty="0">
                <a:solidFill>
                  <a:srgbClr val="6D6662"/>
                </a:solidFill>
                <a:latin typeface="Inter" pitchFamily="34" charset="0"/>
                <a:ea typeface="Inter" pitchFamily="34" charset="-122"/>
                <a:cs typeface="Inter" pitchFamily="34" charset="-120"/>
              </a:rPr>
              <a:t> mais de préserver </a:t>
            </a:r>
            <a:pPr algn="l" indent="0" marL="0">
              <a:lnSpc>
                <a:spcPts val="1400"/>
              </a:lnSpc>
              <a:buNone/>
            </a:pPr>
            <a:r>
              <a:rPr lang="en-US" sz="888" dirty="0">
                <a:solidFill>
                  <a:srgbClr val="6D6662"/>
                </a:solidFill>
                <a:latin typeface="Inter" pitchFamily="34" charset="0"/>
                <a:ea typeface="Inter" pitchFamily="34" charset="-122"/>
                <a:cs typeface="Inter" pitchFamily="34" charset="-120"/>
              </a:rPr>
              <a:t>une relation de travail claire, fiable et sécurisante.</a:t>
            </a:r>
            <a:endParaRPr lang="en-US" sz="834" dirty="0"/>
          </a:p>
        </p:txBody>
      </p:sp>
      <p:sp>
        <p:nvSpPr>
          <p:cNvPr id="18" name="Text 14"/>
          <p:cNvSpPr/>
          <p:nvPr/>
        </p:nvSpPr>
        <p:spPr>
          <a:xfrm>
            <a:off x="5000625" y="5030986"/>
            <a:ext cx="368358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14</a:t>
            </a:r>
            <a:endParaRPr lang="en-US" sz="634"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3180950" cy="5143500"/>
          </a:xfrm>
          <a:prstGeom prst="rect">
            <a:avLst/>
          </a:prstGeom>
          <a:solidFill>
            <a:srgbClr val="000000">
              <a:alpha val="0"/>
            </a:srgbClr>
          </a:solidFill>
          <a:ln/>
        </p:spPr>
      </p:sp>
      <p:sp>
        <p:nvSpPr>
          <p:cNvPr id="4" name="Shape 1"/>
          <p:cNvSpPr/>
          <p:nvPr/>
        </p:nvSpPr>
        <p:spPr>
          <a:xfrm>
            <a:off x="3173806" y="0"/>
            <a:ext cx="7144" cy="5143500"/>
          </a:xfrm>
          <a:prstGeom prst="rect">
            <a:avLst/>
          </a:prstGeom>
          <a:solidFill>
            <a:srgbClr val="FCEAD7"/>
          </a:solidFill>
          <a:ln/>
        </p:spPr>
      </p:sp>
      <p:sp>
        <p:nvSpPr>
          <p:cNvPr id="5" name="Text 2"/>
          <p:cNvSpPr/>
          <p:nvPr/>
        </p:nvSpPr>
        <p:spPr>
          <a:xfrm>
            <a:off x="328613" y="357188"/>
            <a:ext cx="2680888"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POSTURE PROFESSIONNELLE</a:t>
            </a:r>
            <a:endParaRPr lang="en-US" sz="634" dirty="0"/>
          </a:p>
        </p:txBody>
      </p:sp>
      <p:sp>
        <p:nvSpPr>
          <p:cNvPr id="6" name="Text 3"/>
          <p:cNvSpPr/>
          <p:nvPr/>
        </p:nvSpPr>
        <p:spPr>
          <a:xfrm>
            <a:off x="328613" y="569714"/>
            <a:ext cx="2680888" cy="1203499"/>
          </a:xfrm>
          <a:prstGeom prst="rect">
            <a:avLst/>
          </a:prstGeom>
          <a:noFill/>
          <a:ln/>
        </p:spPr>
        <p:txBody>
          <a:bodyPr wrap="square" lIns="0" tIns="0" rIns="0" bIns="0" rtlCol="0" anchor="t">
            <a:spAutoFit/>
          </a:bodyPr>
          <a:lstStyle/>
          <a:p>
            <a:pPr algn="l" indent="0" marL="0">
              <a:lnSpc>
                <a:spcPts val="2400"/>
              </a:lnSpc>
              <a:buNone/>
            </a:pPr>
            <a:r>
              <a:rPr lang="en-US" sz="1964" b="1" dirty="0">
                <a:solidFill>
                  <a:srgbClr val="3E3A39"/>
                </a:solidFill>
                <a:latin typeface="Playfair Display" pitchFamily="34" charset="0"/>
                <a:ea typeface="Playfair Display" pitchFamily="34" charset="-122"/>
                <a:cs typeface="Playfair Display" pitchFamily="34" charset="-120"/>
              </a:rPr>
              <a:t>La posture professionnelle se voit avant même de se dire</a:t>
            </a:r>
            <a:endParaRPr lang="en-US" sz="1964" dirty="0"/>
          </a:p>
        </p:txBody>
      </p:sp>
      <p:sp>
        <p:nvSpPr>
          <p:cNvPr id="7" name="Text 4"/>
          <p:cNvSpPr/>
          <p:nvPr/>
        </p:nvSpPr>
        <p:spPr>
          <a:xfrm>
            <a:off x="328613" y="1858938"/>
            <a:ext cx="2680888"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Avant les mots, l’enfant et les parents perçoivent déjà une manière d’être. La posture professionnelle se lit dans la présence, le regard et la stabilité de l’adulte.</a:t>
            </a:r>
            <a:endParaRPr lang="en-US" sz="942" dirty="0"/>
          </a:p>
        </p:txBody>
      </p:sp>
      <p:sp>
        <p:nvSpPr>
          <p:cNvPr id="8" name="Text 5"/>
          <p:cNvSpPr/>
          <p:nvPr/>
        </p:nvSpPr>
        <p:spPr>
          <a:xfrm>
            <a:off x="328613" y="2777244"/>
            <a:ext cx="268088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PRÉSENCE</a:t>
            </a:r>
            <a:endParaRPr lang="en-US" sz="584" dirty="0"/>
          </a:p>
        </p:txBody>
      </p:sp>
      <p:sp>
        <p:nvSpPr>
          <p:cNvPr id="9" name="Text 6"/>
          <p:cNvSpPr/>
          <p:nvPr/>
        </p:nvSpPr>
        <p:spPr>
          <a:xfrm>
            <a:off x="328613" y="2911190"/>
            <a:ext cx="2680888"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Être vraiment disponible, sans agitation ni dispersion, donne une base rassurante à la relation.</a:t>
            </a:r>
            <a:endParaRPr lang="en-US" sz="834" dirty="0"/>
          </a:p>
        </p:txBody>
      </p:sp>
      <p:sp>
        <p:nvSpPr>
          <p:cNvPr id="10" name="Text 7"/>
          <p:cNvSpPr/>
          <p:nvPr/>
        </p:nvSpPr>
        <p:spPr>
          <a:xfrm>
            <a:off x="328613" y="3526668"/>
            <a:ext cx="268088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REGARD</a:t>
            </a:r>
            <a:endParaRPr lang="en-US" sz="584" dirty="0"/>
          </a:p>
        </p:txBody>
      </p:sp>
      <p:sp>
        <p:nvSpPr>
          <p:cNvPr id="11" name="Text 8"/>
          <p:cNvSpPr/>
          <p:nvPr/>
        </p:nvSpPr>
        <p:spPr>
          <a:xfrm>
            <a:off x="328613" y="3660614"/>
            <a:ext cx="2680888"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 regard attentif aide à observer, comprendre et ajuster sa réponse sans se précipiter.</a:t>
            </a:r>
            <a:endParaRPr lang="en-US" sz="834" dirty="0"/>
          </a:p>
        </p:txBody>
      </p:sp>
      <p:sp>
        <p:nvSpPr>
          <p:cNvPr id="12" name="Text 9"/>
          <p:cNvSpPr/>
          <p:nvPr/>
        </p:nvSpPr>
        <p:spPr>
          <a:xfrm>
            <a:off x="328613" y="4113795"/>
            <a:ext cx="2680888"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STABILITÉ</a:t>
            </a:r>
            <a:endParaRPr lang="en-US" sz="584" dirty="0"/>
          </a:p>
        </p:txBody>
      </p:sp>
      <p:sp>
        <p:nvSpPr>
          <p:cNvPr id="13" name="Text 10"/>
          <p:cNvSpPr/>
          <p:nvPr/>
        </p:nvSpPr>
        <p:spPr>
          <a:xfrm>
            <a:off x="328613" y="4247741"/>
            <a:ext cx="2680888"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Une attitude calme et constante rend le cadre plus lisible pour l’enfant comme pour les parents.</a:t>
            </a:r>
            <a:endParaRPr lang="en-US" sz="834" dirty="0"/>
          </a:p>
        </p:txBody>
      </p:sp>
      <p:sp>
        <p:nvSpPr>
          <p:cNvPr id="14" name="Text 11"/>
          <p:cNvSpPr/>
          <p:nvPr/>
        </p:nvSpPr>
        <p:spPr>
          <a:xfrm>
            <a:off x="328613" y="4863498"/>
            <a:ext cx="1928813" cy="28000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La qualité de posture se perçoit souvent avant d’être expliquée.</a:t>
            </a:r>
            <a:endParaRPr lang="en-US" sz="727" dirty="0"/>
          </a:p>
        </p:txBody>
      </p:sp>
      <p:sp>
        <p:nvSpPr>
          <p:cNvPr id="15" name="Text 12"/>
          <p:cNvSpPr/>
          <p:nvPr/>
        </p:nvSpPr>
        <p:spPr>
          <a:xfrm>
            <a:off x="2772556" y="4947242"/>
            <a:ext cx="127806"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14</a:t>
            </a:r>
            <a:endParaRPr lang="en-US" sz="634" dirty="0"/>
          </a:p>
        </p:txBody>
      </p:sp>
      <p:sp>
        <p:nvSpPr>
          <p:cNvPr id="16" name="Shape 13"/>
          <p:cNvSpPr/>
          <p:nvPr/>
        </p:nvSpPr>
        <p:spPr>
          <a:xfrm>
            <a:off x="3380975" y="271463"/>
            <a:ext cx="5072063" cy="3357563"/>
          </a:xfrm>
          <a:prstGeom prst="rect">
            <a:avLst/>
          </a:prstGeom>
          <a:solidFill>
            <a:srgbClr val="F3E9DC"/>
          </a:solidFill>
          <a:ln w="9144">
            <a:solidFill>
              <a:srgbClr val="3FA7A3">
                <a:alpha val="24000"/>
              </a:srgbClr>
            </a:solidFill>
            <a:prstDash val="solid"/>
          </a:ln>
        </p:spPr>
      </p:sp>
      <p:pic>
        <p:nvPicPr>
          <p:cNvPr id="17" name="Image 1" descr="preencoded.png">    </p:cNvPr>
          <p:cNvPicPr>
            <a:picLocks noChangeAspect="1"/>
          </p:cNvPicPr>
          <p:nvPr/>
        </p:nvPicPr>
        <p:blipFill>
          <a:blip r:embed="rId2"/>
          <a:stretch>
            <a:fillRect/>
          </a:stretch>
        </p:blipFill>
        <p:spPr>
          <a:xfrm>
            <a:off x="3380975" y="271463"/>
            <a:ext cx="5072063" cy="3357563"/>
          </a:xfrm>
          <a:prstGeom prst="rect">
            <a:avLst/>
          </a:prstGeom>
        </p:spPr>
      </p:pic>
      <p:sp>
        <p:nvSpPr>
          <p:cNvPr id="18" name="Text 14"/>
          <p:cNvSpPr/>
          <p:nvPr/>
        </p:nvSpPr>
        <p:spPr>
          <a:xfrm>
            <a:off x="3380975" y="3629025"/>
            <a:ext cx="4429125" cy="375717"/>
          </a:xfrm>
          <a:prstGeom prst="rect">
            <a:avLst/>
          </a:prstGeom>
          <a:noFill/>
          <a:ln/>
        </p:spPr>
        <p:txBody>
          <a:bodyPr wrap="square" lIns="0" tIns="76581"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Présence professionnelle visible :</a:t>
            </a:r>
            <a:pPr algn="l" indent="0" marL="0">
              <a:lnSpc>
                <a:spcPts val="1200"/>
              </a:lnSpc>
              <a:buNone/>
            </a:pPr>
            <a:r>
              <a:rPr lang="en-US" sz="780" dirty="0">
                <a:solidFill>
                  <a:srgbClr val="6C6662"/>
                </a:solidFill>
                <a:latin typeface="Inter" pitchFamily="34" charset="0"/>
                <a:ea typeface="Inter" pitchFamily="34" charset="-122"/>
                <a:cs typeface="Inter" pitchFamily="34" charset="-120"/>
              </a:rPr>
              <a:t> le corps, le regard et la façon d’occuper l’espace </a:t>
            </a:r>
            <a:pPr algn="l" indent="0" marL="0">
              <a:lnSpc>
                <a:spcPts val="1200"/>
              </a:lnSpc>
              <a:buNone/>
            </a:pPr>
            <a:r>
              <a:rPr lang="en-US" sz="780" dirty="0">
                <a:solidFill>
                  <a:srgbClr val="6C6662"/>
                </a:solidFill>
                <a:latin typeface="Inter" pitchFamily="34" charset="0"/>
                <a:ea typeface="Inter" pitchFamily="34" charset="-122"/>
                <a:cs typeface="Inter" pitchFamily="34" charset="-120"/>
              </a:rPr>
              <a:t>donnent déjà des repères de confiance.</a:t>
            </a:r>
            <a:endParaRPr lang="en-US" sz="73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322094" cy="5143500"/>
          </a:xfrm>
          <a:prstGeom prst="rect">
            <a:avLst/>
          </a:prstGeom>
          <a:solidFill>
            <a:srgbClr val="000000">
              <a:alpha val="0"/>
            </a:srgbClr>
          </a:solidFill>
          <a:ln/>
        </p:spPr>
      </p:sp>
      <p:sp>
        <p:nvSpPr>
          <p:cNvPr id="4" name="Shape 1"/>
          <p:cNvSpPr/>
          <p:nvPr/>
        </p:nvSpPr>
        <p:spPr>
          <a:xfrm>
            <a:off x="5314950" y="0"/>
            <a:ext cx="7144" cy="5143500"/>
          </a:xfrm>
          <a:prstGeom prst="rect">
            <a:avLst/>
          </a:prstGeom>
          <a:solidFill>
            <a:srgbClr val="FCEAD7"/>
          </a:solidFill>
          <a:ln/>
        </p:spPr>
      </p:sp>
      <p:sp>
        <p:nvSpPr>
          <p:cNvPr id="5" name="Shape 2"/>
          <p:cNvSpPr/>
          <p:nvPr/>
        </p:nvSpPr>
        <p:spPr>
          <a:xfrm>
            <a:off x="285750" y="242888"/>
            <a:ext cx="4857750" cy="2286000"/>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85750" y="242888"/>
            <a:ext cx="4857750" cy="2286000"/>
          </a:xfrm>
          <a:prstGeom prst="rect">
            <a:avLst/>
          </a:prstGeom>
        </p:spPr>
      </p:pic>
      <p:sp>
        <p:nvSpPr>
          <p:cNvPr id="7" name="Text 3"/>
          <p:cNvSpPr/>
          <p:nvPr/>
        </p:nvSpPr>
        <p:spPr>
          <a:xfrm>
            <a:off x="285750" y="2528888"/>
            <a:ext cx="4572000"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Transmission de confiance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quelques mots justes, précis et calmes suffisent souvent à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rassurer et à construire une relation professionnelle solide.</a:t>
            </a:r>
            <a:endParaRPr lang="en-US" sz="683" dirty="0"/>
          </a:p>
        </p:txBody>
      </p:sp>
      <p:sp>
        <p:nvSpPr>
          <p:cNvPr id="8" name="Text 4"/>
          <p:cNvSpPr/>
          <p:nvPr/>
        </p:nvSpPr>
        <p:spPr>
          <a:xfrm>
            <a:off x="285750" y="3051777"/>
            <a:ext cx="155256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DIRE L’ESSENTIEL</a:t>
            </a:r>
            <a:endParaRPr lang="en-US" sz="584" dirty="0"/>
          </a:p>
        </p:txBody>
      </p:sp>
      <p:sp>
        <p:nvSpPr>
          <p:cNvPr id="9" name="Text 5"/>
          <p:cNvSpPr/>
          <p:nvPr/>
        </p:nvSpPr>
        <p:spPr>
          <a:xfrm>
            <a:off x="285750" y="3192866"/>
            <a:ext cx="14144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Partager ce qui compte vraiment pour l’enfant et pour la continuité de la journée.</a:t>
            </a:r>
            <a:endParaRPr lang="en-US" sz="834" dirty="0"/>
          </a:p>
        </p:txBody>
      </p:sp>
      <p:sp>
        <p:nvSpPr>
          <p:cNvPr id="10" name="Text 6"/>
          <p:cNvSpPr/>
          <p:nvPr/>
        </p:nvSpPr>
        <p:spPr>
          <a:xfrm>
            <a:off x="1938328" y="3051777"/>
            <a:ext cx="155256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RESTER PRÉCIS</a:t>
            </a:r>
            <a:endParaRPr lang="en-US" sz="584" dirty="0"/>
          </a:p>
        </p:txBody>
      </p:sp>
      <p:sp>
        <p:nvSpPr>
          <p:cNvPr id="11" name="Text 7"/>
          <p:cNvSpPr/>
          <p:nvPr/>
        </p:nvSpPr>
        <p:spPr>
          <a:xfrm>
            <a:off x="1938328" y="3192866"/>
            <a:ext cx="14144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S’appuyer sur des faits simples évite les approximations et les malentendus.</a:t>
            </a:r>
            <a:endParaRPr lang="en-US" sz="834" dirty="0"/>
          </a:p>
        </p:txBody>
      </p:sp>
      <p:sp>
        <p:nvSpPr>
          <p:cNvPr id="12" name="Text 8"/>
          <p:cNvSpPr/>
          <p:nvPr/>
        </p:nvSpPr>
        <p:spPr>
          <a:xfrm>
            <a:off x="3590906" y="3051777"/>
            <a:ext cx="155256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PARLER AVEC CALME</a:t>
            </a:r>
            <a:endParaRPr lang="en-US" sz="584" dirty="0"/>
          </a:p>
        </p:txBody>
      </p:sp>
      <p:sp>
        <p:nvSpPr>
          <p:cNvPr id="13" name="Text 9"/>
          <p:cNvSpPr/>
          <p:nvPr/>
        </p:nvSpPr>
        <p:spPr>
          <a:xfrm>
            <a:off x="3590906" y="3192866"/>
            <a:ext cx="14144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La manière de transmettre compte autant que le contenu de la parole.</a:t>
            </a:r>
            <a:endParaRPr lang="en-US" sz="834" dirty="0"/>
          </a:p>
        </p:txBody>
      </p:sp>
      <p:sp>
        <p:nvSpPr>
          <p:cNvPr id="14" name="Text 10"/>
          <p:cNvSpPr/>
          <p:nvPr/>
        </p:nvSpPr>
        <p:spPr>
          <a:xfrm>
            <a:off x="5557838" y="400050"/>
            <a:ext cx="2979781"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COMMUNICATION</a:t>
            </a:r>
            <a:endParaRPr lang="en-US" sz="634" dirty="0"/>
          </a:p>
        </p:txBody>
      </p:sp>
      <p:sp>
        <p:nvSpPr>
          <p:cNvPr id="15" name="Text 11"/>
          <p:cNvSpPr/>
          <p:nvPr/>
        </p:nvSpPr>
        <p:spPr>
          <a:xfrm>
            <a:off x="5557838" y="626864"/>
            <a:ext cx="2714625" cy="1172691"/>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Une communication simple et juste nourrit la confiance avec les parents</a:t>
            </a:r>
            <a:endParaRPr lang="en-US" sz="1912" dirty="0"/>
          </a:p>
        </p:txBody>
      </p:sp>
      <p:sp>
        <p:nvSpPr>
          <p:cNvPr id="16" name="Text 12"/>
          <p:cNvSpPr/>
          <p:nvPr/>
        </p:nvSpPr>
        <p:spPr>
          <a:xfrm>
            <a:off x="5557838" y="1899568"/>
            <a:ext cx="2607469" cy="77152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La relation avec les familles ne repose pas sur de longs discours. Elle s’appuie surtout sur des transmissions claires, régulières et compréhensibles.</a:t>
            </a:r>
            <a:endParaRPr lang="en-US" sz="942" dirty="0"/>
          </a:p>
        </p:txBody>
      </p:sp>
      <p:sp>
        <p:nvSpPr>
          <p:cNvPr id="17" name="Text 13"/>
          <p:cNvSpPr/>
          <p:nvPr/>
        </p:nvSpPr>
        <p:spPr>
          <a:xfrm>
            <a:off x="5557838" y="2785393"/>
            <a:ext cx="2500313" cy="782910"/>
          </a:xfrm>
          <a:prstGeom prst="rect">
            <a:avLst/>
          </a:prstGeom>
          <a:noFill/>
          <a:ln/>
        </p:spPr>
        <p:txBody>
          <a:bodyPr wrap="square" lIns="0" tIns="85090" rIns="0" bIns="0" rtlCol="0" anchor="t">
            <a:spAutoFit/>
          </a:bodyPr>
          <a:lstStyle/>
          <a:p>
            <a:pPr algn="l" indent="0" marL="0">
              <a:lnSpc>
                <a:spcPts val="1400"/>
              </a:lnSpc>
              <a:buNone/>
            </a:pPr>
            <a:r>
              <a:rPr lang="en-US" sz="834" b="1" dirty="0">
                <a:solidFill>
                  <a:srgbClr val="3E3A39"/>
                </a:solidFill>
                <a:latin typeface="Inter" pitchFamily="34" charset="0"/>
                <a:ea typeface="Inter" pitchFamily="34" charset="-122"/>
                <a:cs typeface="Inter" pitchFamily="34" charset="-120"/>
              </a:rPr>
              <a:t>Quand la parole est simple, factuelle et posée,</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 elle aide les parents à mieux </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comprendre la journée de leur enfant et </a:t>
            </a:r>
            <a:pPr algn="l" indent="0" marL="0">
              <a:lnSpc>
                <a:spcPts val="1400"/>
              </a:lnSpc>
              <a:buNone/>
            </a:pPr>
            <a:r>
              <a:rPr lang="en-US" sz="888" dirty="0">
                <a:solidFill>
                  <a:srgbClr val="6A6461"/>
                </a:solidFill>
                <a:latin typeface="Inter" pitchFamily="34" charset="0"/>
                <a:ea typeface="Inter" pitchFamily="34" charset="-122"/>
                <a:cs typeface="Inter" pitchFamily="34" charset="-120"/>
              </a:rPr>
              <a:t>renforce la qualité du lien professionnel.</a:t>
            </a:r>
            <a:endParaRPr lang="en-US" sz="834" dirty="0"/>
          </a:p>
        </p:txBody>
      </p:sp>
      <p:sp>
        <p:nvSpPr>
          <p:cNvPr id="18" name="Text 14"/>
          <p:cNvSpPr/>
          <p:nvPr/>
        </p:nvSpPr>
        <p:spPr>
          <a:xfrm>
            <a:off x="5557838" y="4723498"/>
            <a:ext cx="1785938" cy="42000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Une bonne transmission informe sans noyer, rassure sans idéaliser et reste fidèle au réel.</a:t>
            </a:r>
            <a:endParaRPr lang="en-US" sz="727" dirty="0"/>
          </a:p>
        </p:txBody>
      </p:sp>
      <p:sp>
        <p:nvSpPr>
          <p:cNvPr id="19" name="Text 15"/>
          <p:cNvSpPr/>
          <p:nvPr/>
        </p:nvSpPr>
        <p:spPr>
          <a:xfrm>
            <a:off x="7935702" y="4877228"/>
            <a:ext cx="122448"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15</a:t>
            </a:r>
            <a:endParaRPr lang="en-US" sz="63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5022056" cy="5143500"/>
          </a:xfrm>
          <a:prstGeom prst="rect">
            <a:avLst/>
          </a:prstGeom>
          <a:solidFill>
            <a:srgbClr val="000000">
              <a:alpha val="0"/>
            </a:srgbClr>
          </a:solidFill>
          <a:ln/>
        </p:spPr>
      </p:sp>
      <p:sp>
        <p:nvSpPr>
          <p:cNvPr id="4" name="Shape 1"/>
          <p:cNvSpPr/>
          <p:nvPr/>
        </p:nvSpPr>
        <p:spPr>
          <a:xfrm>
            <a:off x="5014913" y="0"/>
            <a:ext cx="7144" cy="5143500"/>
          </a:xfrm>
          <a:prstGeom prst="rect">
            <a:avLst/>
          </a:prstGeom>
          <a:solidFill>
            <a:srgbClr val="FCEAD7"/>
          </a:solidFill>
          <a:ln/>
        </p:spPr>
      </p:sp>
      <p:sp>
        <p:nvSpPr>
          <p:cNvPr id="5" name="Shape 2"/>
          <p:cNvSpPr/>
          <p:nvPr/>
        </p:nvSpPr>
        <p:spPr>
          <a:xfrm>
            <a:off x="271463" y="242888"/>
            <a:ext cx="4572000"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572000" cy="3571875"/>
          </a:xfrm>
          <a:prstGeom prst="rect">
            <a:avLst/>
          </a:prstGeom>
        </p:spPr>
      </p:pic>
      <p:sp>
        <p:nvSpPr>
          <p:cNvPr id="7" name="Text 3"/>
          <p:cNvSpPr/>
          <p:nvPr/>
        </p:nvSpPr>
        <p:spPr>
          <a:xfrm>
            <a:off x="271463" y="3814763"/>
            <a:ext cx="4357688"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Une proximité juste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la relation peut être chaleureuse et humaine sans que les places ni les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limites professionnelles ne deviennent floues.</a:t>
            </a:r>
            <a:endParaRPr lang="en-US" sz="683" dirty="0"/>
          </a:p>
        </p:txBody>
      </p:sp>
      <p:sp>
        <p:nvSpPr>
          <p:cNvPr id="8" name="Text 4"/>
          <p:cNvSpPr/>
          <p:nvPr/>
        </p:nvSpPr>
        <p:spPr>
          <a:xfrm>
            <a:off x="5257800" y="400050"/>
            <a:ext cx="3571875"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JUSTE DISTANCE</a:t>
            </a:r>
            <a:endParaRPr lang="en-US" sz="634" dirty="0"/>
          </a:p>
        </p:txBody>
      </p:sp>
      <p:sp>
        <p:nvSpPr>
          <p:cNvPr id="9" name="Text 5"/>
          <p:cNvSpPr/>
          <p:nvPr/>
        </p:nvSpPr>
        <p:spPr>
          <a:xfrm>
            <a:off x="5257800" y="612577"/>
            <a:ext cx="3571875" cy="879518"/>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La juste distance permet d’être proche humainement sans brouiller les places</a:t>
            </a:r>
            <a:endParaRPr lang="en-US" sz="1912" dirty="0"/>
          </a:p>
        </p:txBody>
      </p:sp>
      <p:sp>
        <p:nvSpPr>
          <p:cNvPr id="10" name="Text 6"/>
          <p:cNvSpPr/>
          <p:nvPr/>
        </p:nvSpPr>
        <p:spPr>
          <a:xfrm>
            <a:off x="5257800" y="1577820"/>
            <a:ext cx="3571875"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Dans ce métier, la relation doit être accueillante et respectueuse, tout en restant claire. La professionnelle garde sa place, le parent garde la sienne, et l’enfant reste au centre de l’échange.</a:t>
            </a:r>
            <a:endParaRPr lang="en-US" sz="942" dirty="0"/>
          </a:p>
        </p:txBody>
      </p:sp>
      <p:sp>
        <p:nvSpPr>
          <p:cNvPr id="11" name="Text 7"/>
          <p:cNvSpPr/>
          <p:nvPr/>
        </p:nvSpPr>
        <p:spPr>
          <a:xfrm>
            <a:off x="5257800" y="2488983"/>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ÊTRE DISPONIBLE</a:t>
            </a:r>
            <a:endParaRPr lang="en-US" sz="584" dirty="0"/>
          </a:p>
        </p:txBody>
      </p:sp>
      <p:sp>
        <p:nvSpPr>
          <p:cNvPr id="12" name="Text 8"/>
          <p:cNvSpPr/>
          <p:nvPr/>
        </p:nvSpPr>
        <p:spPr>
          <a:xfrm>
            <a:off x="5257800" y="2622928"/>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Montrer de l’écoute et de la considération aide à installer une relation plus sereine avec les familles.</a:t>
            </a:r>
            <a:endParaRPr lang="en-US" sz="834" dirty="0"/>
          </a:p>
        </p:txBody>
      </p:sp>
      <p:sp>
        <p:nvSpPr>
          <p:cNvPr id="13" name="Text 9"/>
          <p:cNvSpPr/>
          <p:nvPr/>
        </p:nvSpPr>
        <p:spPr>
          <a:xfrm>
            <a:off x="5257800" y="3054679"/>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RESTER CLAIRE</a:t>
            </a:r>
            <a:endParaRPr lang="en-US" sz="584" dirty="0"/>
          </a:p>
        </p:txBody>
      </p:sp>
      <p:sp>
        <p:nvSpPr>
          <p:cNvPr id="14" name="Text 10"/>
          <p:cNvSpPr/>
          <p:nvPr/>
        </p:nvSpPr>
        <p:spPr>
          <a:xfrm>
            <a:off x="5257800" y="3188624"/>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La posture professionnelle évite les confusions, les promesses floues et les relations trop fusionnelles.</a:t>
            </a:r>
            <a:endParaRPr lang="en-US" sz="834" dirty="0"/>
          </a:p>
        </p:txBody>
      </p:sp>
      <p:sp>
        <p:nvSpPr>
          <p:cNvPr id="15" name="Text 11"/>
          <p:cNvSpPr/>
          <p:nvPr/>
        </p:nvSpPr>
        <p:spPr>
          <a:xfrm>
            <a:off x="5257800" y="3620374"/>
            <a:ext cx="357187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PROTÉGER LES PLACES</a:t>
            </a:r>
            <a:endParaRPr lang="en-US" sz="584" dirty="0"/>
          </a:p>
        </p:txBody>
      </p:sp>
      <p:sp>
        <p:nvSpPr>
          <p:cNvPr id="16" name="Text 12"/>
          <p:cNvSpPr/>
          <p:nvPr/>
        </p:nvSpPr>
        <p:spPr>
          <a:xfrm>
            <a:off x="5257800" y="3754320"/>
            <a:ext cx="357187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Quand chacun sait où il se situe, la relation devient plus stable, plus lisible et plus sécurisante.</a:t>
            </a:r>
            <a:endParaRPr lang="en-US" sz="834" dirty="0"/>
          </a:p>
        </p:txBody>
      </p:sp>
      <p:sp>
        <p:nvSpPr>
          <p:cNvPr id="17" name="Text 13"/>
          <p:cNvSpPr/>
          <p:nvPr/>
        </p:nvSpPr>
        <p:spPr>
          <a:xfrm>
            <a:off x="5257800" y="4178926"/>
            <a:ext cx="3571875"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La juste distance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n’éloigne pas : elle permet au contraire une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relation plus fiable, plus respectueuse et plus professionnelle.</a:t>
            </a:r>
            <a:endParaRPr lang="en-US" sz="784" dirty="0"/>
          </a:p>
        </p:txBody>
      </p:sp>
      <p:sp>
        <p:nvSpPr>
          <p:cNvPr id="18" name="Text 14"/>
          <p:cNvSpPr/>
          <p:nvPr/>
        </p:nvSpPr>
        <p:spPr>
          <a:xfrm>
            <a:off x="5257800" y="5030986"/>
            <a:ext cx="357187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16</a:t>
            </a:r>
            <a:endParaRPr lang="en-US" sz="63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392080"/>
          </a:xfrm>
          <a:prstGeom prst="rect">
            <a:avLst/>
          </a:prstGeom>
        </p:spPr>
      </p:pic>
      <p:sp>
        <p:nvSpPr>
          <p:cNvPr id="3" name="Shape 0"/>
          <p:cNvSpPr/>
          <p:nvPr/>
        </p:nvSpPr>
        <p:spPr>
          <a:xfrm>
            <a:off x="0" y="0"/>
            <a:ext cx="3064669" cy="5392080"/>
          </a:xfrm>
          <a:prstGeom prst="rect">
            <a:avLst/>
          </a:prstGeom>
          <a:solidFill>
            <a:srgbClr val="000000">
              <a:alpha val="0"/>
            </a:srgbClr>
          </a:solidFill>
          <a:ln/>
        </p:spPr>
      </p:sp>
      <p:sp>
        <p:nvSpPr>
          <p:cNvPr id="4" name="Shape 1"/>
          <p:cNvSpPr/>
          <p:nvPr/>
        </p:nvSpPr>
        <p:spPr>
          <a:xfrm>
            <a:off x="3057525" y="0"/>
            <a:ext cx="7144" cy="5392080"/>
          </a:xfrm>
          <a:prstGeom prst="rect">
            <a:avLst/>
          </a:prstGeom>
          <a:solidFill>
            <a:srgbClr val="FCEAD7"/>
          </a:solidFill>
          <a:ln/>
        </p:spPr>
      </p:sp>
      <p:sp>
        <p:nvSpPr>
          <p:cNvPr id="5" name="Text 2"/>
          <p:cNvSpPr/>
          <p:nvPr/>
        </p:nvSpPr>
        <p:spPr>
          <a:xfrm>
            <a:off x="328613" y="357188"/>
            <a:ext cx="2571750"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SITUATIONS SENSIBLES</a:t>
            </a:r>
            <a:endParaRPr lang="en-US" sz="584" dirty="0"/>
          </a:p>
        </p:txBody>
      </p:sp>
      <p:sp>
        <p:nvSpPr>
          <p:cNvPr id="6" name="Text 3"/>
          <p:cNvSpPr/>
          <p:nvPr/>
        </p:nvSpPr>
        <p:spPr>
          <a:xfrm>
            <a:off x="328613" y="562570"/>
            <a:ext cx="2571750" cy="1504373"/>
          </a:xfrm>
          <a:prstGeom prst="rect">
            <a:avLst/>
          </a:prstGeom>
          <a:noFill/>
          <a:ln/>
        </p:spPr>
        <p:txBody>
          <a:bodyPr wrap="square" lIns="0" tIns="0" rIns="0" bIns="0" rtlCol="0" anchor="t">
            <a:spAutoFit/>
          </a:bodyPr>
          <a:lstStyle/>
          <a:p>
            <a:pPr algn="l" indent="0" marL="0">
              <a:lnSpc>
                <a:spcPts val="2400"/>
              </a:lnSpc>
              <a:buNone/>
            </a:pPr>
            <a:r>
              <a:rPr lang="en-US" sz="1964" b="1" dirty="0">
                <a:solidFill>
                  <a:srgbClr val="3E3A39"/>
                </a:solidFill>
                <a:latin typeface="Playfair Display" pitchFamily="34" charset="0"/>
                <a:ea typeface="Playfair Display" pitchFamily="34" charset="-122"/>
                <a:cs typeface="Playfair Display" pitchFamily="34" charset="-120"/>
              </a:rPr>
              <a:t>Les situations sensibles révèlent la solidité réelle de la posture professionnelle</a:t>
            </a:r>
            <a:endParaRPr lang="en-US" sz="1964" dirty="0"/>
          </a:p>
        </p:txBody>
      </p:sp>
      <p:sp>
        <p:nvSpPr>
          <p:cNvPr id="7" name="Text 4"/>
          <p:cNvSpPr/>
          <p:nvPr/>
        </p:nvSpPr>
        <p:spPr>
          <a:xfrm>
            <a:off x="328613" y="2152669"/>
            <a:ext cx="2571750" cy="93859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Certaines scènes du quotidien mettent davantage à l’épreuve la professionnelle. C’est souvent dans ces moments-là que la qualité de posture devient la plus visible.</a:t>
            </a:r>
            <a:endParaRPr lang="en-US" sz="942" dirty="0"/>
          </a:p>
        </p:txBody>
      </p:sp>
      <p:sp>
        <p:nvSpPr>
          <p:cNvPr id="8" name="Text 5"/>
          <p:cNvSpPr/>
          <p:nvPr/>
        </p:nvSpPr>
        <p:spPr>
          <a:xfrm>
            <a:off x="328613" y="3198419"/>
            <a:ext cx="2571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ÉMOTION DE L’ENFANT</a:t>
            </a:r>
            <a:endParaRPr lang="en-US" sz="584" dirty="0"/>
          </a:p>
        </p:txBody>
      </p:sp>
      <p:sp>
        <p:nvSpPr>
          <p:cNvPr id="9" name="Text 6"/>
          <p:cNvSpPr/>
          <p:nvPr/>
        </p:nvSpPr>
        <p:spPr>
          <a:xfrm>
            <a:off x="328613" y="3332364"/>
            <a:ext cx="2571750"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 enfant en difficulté ne demande pas seulement du réconfort, mais aussi des repères stables.</a:t>
            </a:r>
            <a:endParaRPr lang="en-US" sz="834" dirty="0"/>
          </a:p>
        </p:txBody>
      </p:sp>
      <p:sp>
        <p:nvSpPr>
          <p:cNvPr id="10" name="Text 7"/>
          <p:cNvSpPr/>
          <p:nvPr/>
        </p:nvSpPr>
        <p:spPr>
          <a:xfrm>
            <a:off x="328613" y="3897836"/>
            <a:ext cx="2571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TENSION PARENTALE</a:t>
            </a:r>
            <a:endParaRPr lang="en-US" sz="584" dirty="0"/>
          </a:p>
        </p:txBody>
      </p:sp>
      <p:sp>
        <p:nvSpPr>
          <p:cNvPr id="11" name="Text 8"/>
          <p:cNvSpPr/>
          <p:nvPr/>
        </p:nvSpPr>
        <p:spPr>
          <a:xfrm>
            <a:off x="328613" y="4031782"/>
            <a:ext cx="257175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 parent pressé, inquiet ou tendu oblige à garder une parole mesurée et un cadre clair.</a:t>
            </a:r>
            <a:endParaRPr lang="en-US" sz="834" dirty="0"/>
          </a:p>
        </p:txBody>
      </p:sp>
      <p:sp>
        <p:nvSpPr>
          <p:cNvPr id="12" name="Text 9"/>
          <p:cNvSpPr/>
          <p:nvPr/>
        </p:nvSpPr>
        <p:spPr>
          <a:xfrm>
            <a:off x="328613" y="4434957"/>
            <a:ext cx="2571750"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STABILITÉ PROFESSIONNELLE</a:t>
            </a:r>
            <a:endParaRPr lang="en-US" sz="584" dirty="0"/>
          </a:p>
        </p:txBody>
      </p:sp>
      <p:sp>
        <p:nvSpPr>
          <p:cNvPr id="13" name="Text 10"/>
          <p:cNvSpPr/>
          <p:nvPr/>
        </p:nvSpPr>
        <p:spPr>
          <a:xfrm>
            <a:off x="328613" y="4568903"/>
            <a:ext cx="257175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Plus la situation est délicate, plus la posture doit rester simple, posée et lisible.</a:t>
            </a:r>
            <a:endParaRPr lang="en-US" sz="834" dirty="0"/>
          </a:p>
        </p:txBody>
      </p:sp>
      <p:sp>
        <p:nvSpPr>
          <p:cNvPr id="14" name="Text 11"/>
          <p:cNvSpPr/>
          <p:nvPr/>
        </p:nvSpPr>
        <p:spPr>
          <a:xfrm>
            <a:off x="328613" y="4972078"/>
            <a:ext cx="1928813" cy="42000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Les cas qui suivent montrent comment transformer des repères en réponses concrètes.</a:t>
            </a:r>
            <a:endParaRPr lang="en-US" sz="727" dirty="0"/>
          </a:p>
        </p:txBody>
      </p:sp>
      <p:sp>
        <p:nvSpPr>
          <p:cNvPr id="15" name="Text 12"/>
          <p:cNvSpPr/>
          <p:nvPr/>
        </p:nvSpPr>
        <p:spPr>
          <a:xfrm>
            <a:off x="2781486" y="5125808"/>
            <a:ext cx="118876"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17</a:t>
            </a:r>
            <a:endParaRPr lang="en-US" sz="634" dirty="0"/>
          </a:p>
        </p:txBody>
      </p:sp>
      <p:sp>
        <p:nvSpPr>
          <p:cNvPr id="16" name="Shape 13"/>
          <p:cNvSpPr/>
          <p:nvPr/>
        </p:nvSpPr>
        <p:spPr>
          <a:xfrm>
            <a:off x="3257550" y="242888"/>
            <a:ext cx="5143500" cy="3571875"/>
          </a:xfrm>
          <a:prstGeom prst="rect">
            <a:avLst/>
          </a:prstGeom>
          <a:solidFill>
            <a:srgbClr val="F3E9DC"/>
          </a:solidFill>
          <a:ln w="9144">
            <a:solidFill>
              <a:srgbClr val="3FA7A3">
                <a:alpha val="24000"/>
              </a:srgbClr>
            </a:solidFill>
            <a:prstDash val="solid"/>
          </a:ln>
        </p:spPr>
      </p:sp>
      <p:pic>
        <p:nvPicPr>
          <p:cNvPr id="17" name="Image 1" descr="preencoded.png">    </p:cNvPr>
          <p:cNvPicPr>
            <a:picLocks noChangeAspect="1"/>
          </p:cNvPicPr>
          <p:nvPr/>
        </p:nvPicPr>
        <p:blipFill>
          <a:blip r:embed="rId2"/>
          <a:stretch>
            <a:fillRect/>
          </a:stretch>
        </p:blipFill>
        <p:spPr>
          <a:xfrm>
            <a:off x="3257550" y="242888"/>
            <a:ext cx="5143500" cy="3571875"/>
          </a:xfrm>
          <a:prstGeom prst="rect">
            <a:avLst/>
          </a:prstGeom>
        </p:spPr>
      </p:pic>
      <p:sp>
        <p:nvSpPr>
          <p:cNvPr id="18" name="Text 14"/>
          <p:cNvSpPr/>
          <p:nvPr/>
        </p:nvSpPr>
        <p:spPr>
          <a:xfrm>
            <a:off x="3257550" y="3814763"/>
            <a:ext cx="4572000" cy="330008"/>
          </a:xfrm>
          <a:prstGeom prst="rect">
            <a:avLst/>
          </a:prstGeom>
          <a:noFill/>
          <a:ln/>
        </p:spPr>
        <p:txBody>
          <a:bodyPr wrap="square" lIns="0" tIns="51054"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Avant les cas détaillés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cette scène montre que les situations sensibles mettent souvent en jeu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en même temps l’émotion de l’enfant, la réaction du parent et la stabilité de la professionnelle.</a:t>
            </a:r>
            <a:endParaRPr lang="en-US" sz="68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3479006" cy="5143500"/>
          </a:xfrm>
          <a:prstGeom prst="rect">
            <a:avLst/>
          </a:prstGeom>
          <a:solidFill>
            <a:srgbClr val="000000">
              <a:alpha val="0"/>
            </a:srgbClr>
          </a:solidFill>
          <a:ln/>
        </p:spPr>
      </p:sp>
      <p:sp>
        <p:nvSpPr>
          <p:cNvPr id="4" name="Shape 1"/>
          <p:cNvSpPr/>
          <p:nvPr/>
        </p:nvSpPr>
        <p:spPr>
          <a:xfrm>
            <a:off x="3471863" y="0"/>
            <a:ext cx="7144" cy="5143500"/>
          </a:xfrm>
          <a:prstGeom prst="rect">
            <a:avLst/>
          </a:prstGeom>
          <a:solidFill>
            <a:srgbClr val="FCEAD7"/>
          </a:solidFill>
          <a:ln/>
        </p:spPr>
      </p:sp>
      <p:sp>
        <p:nvSpPr>
          <p:cNvPr id="5" name="Text 2"/>
          <p:cNvSpPr/>
          <p:nvPr/>
        </p:nvSpPr>
        <p:spPr>
          <a:xfrm>
            <a:off x="271463" y="328613"/>
            <a:ext cx="3071813"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SITUATION SENSIBLE</a:t>
            </a:r>
            <a:endParaRPr lang="en-US" sz="584" dirty="0"/>
          </a:p>
        </p:txBody>
      </p:sp>
      <p:sp>
        <p:nvSpPr>
          <p:cNvPr id="6" name="Text 3"/>
          <p:cNvSpPr/>
          <p:nvPr/>
        </p:nvSpPr>
        <p:spPr>
          <a:xfrm>
            <a:off x="271463" y="505420"/>
            <a:ext cx="3071813" cy="840507"/>
          </a:xfrm>
          <a:prstGeom prst="rect">
            <a:avLst/>
          </a:prstGeom>
          <a:noFill/>
          <a:ln/>
        </p:spPr>
        <p:txBody>
          <a:bodyPr wrap="square" lIns="0" tIns="0" rIns="0" bIns="0" rtlCol="0" anchor="t">
            <a:spAutoFit/>
          </a:bodyPr>
          <a:lstStyle/>
          <a:p>
            <a:pPr algn="l" indent="0" marL="0">
              <a:lnSpc>
                <a:spcPts val="2200"/>
              </a:lnSpc>
              <a:buNone/>
            </a:pPr>
            <a:r>
              <a:rPr lang="en-US" sz="1860" b="1" dirty="0">
                <a:solidFill>
                  <a:srgbClr val="3E3A39"/>
                </a:solidFill>
                <a:latin typeface="Playfair Display" pitchFamily="34" charset="0"/>
                <a:ea typeface="Playfair Display" pitchFamily="34" charset="-122"/>
                <a:cs typeface="Playfair Display" pitchFamily="34" charset="-120"/>
              </a:rPr>
              <a:t>Quand l’enfant pleure, la posture professionnelle contient sans brusquer</a:t>
            </a:r>
            <a:endParaRPr lang="en-US" sz="1860" dirty="0"/>
          </a:p>
        </p:txBody>
      </p:sp>
      <p:sp>
        <p:nvSpPr>
          <p:cNvPr id="7" name="Text 4"/>
          <p:cNvSpPr/>
          <p:nvPr/>
        </p:nvSpPr>
        <p:spPr>
          <a:xfrm>
            <a:off x="271463" y="1403077"/>
            <a:ext cx="3071813" cy="547753"/>
          </a:xfrm>
          <a:prstGeom prst="rect">
            <a:avLst/>
          </a:prstGeom>
          <a:noFill/>
          <a:ln/>
        </p:spPr>
        <p:txBody>
          <a:bodyPr wrap="square" lIns="0" tIns="0" rIns="0" bIns="0" rtlCol="0" anchor="t">
            <a:spAutoFit/>
          </a:bodyPr>
          <a:lstStyle/>
          <a:p>
            <a:pPr algn="l" indent="0" marL="0">
              <a:lnSpc>
                <a:spcPts val="1400"/>
              </a:lnSpc>
              <a:buNone/>
            </a:pPr>
            <a:r>
              <a:rPr lang="en-US" sz="942" dirty="0">
                <a:solidFill>
                  <a:srgbClr val="5F5A58"/>
                </a:solidFill>
                <a:latin typeface="Inter" pitchFamily="34" charset="0"/>
                <a:ea typeface="Inter" pitchFamily="34" charset="-122"/>
                <a:cs typeface="Inter" pitchFamily="34" charset="-120"/>
              </a:rPr>
              <a:t>La séparation du matin peut être difficile. Le rôle de l’assistante maternelle est d’accueillir ce moment avec calme, repères et continuité.</a:t>
            </a:r>
            <a:endParaRPr lang="en-US" sz="942" dirty="0"/>
          </a:p>
        </p:txBody>
      </p:sp>
      <p:sp>
        <p:nvSpPr>
          <p:cNvPr id="8" name="Text 5"/>
          <p:cNvSpPr/>
          <p:nvPr/>
        </p:nvSpPr>
        <p:spPr>
          <a:xfrm>
            <a:off x="271463" y="2065130"/>
            <a:ext cx="3071813" cy="96441"/>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3FA7A3"/>
                </a:solidFill>
                <a:latin typeface="Inter" pitchFamily="34" charset="0"/>
                <a:ea typeface="Inter" pitchFamily="34" charset="-122"/>
                <a:cs typeface="Inter" pitchFamily="34" charset="-120"/>
              </a:rPr>
              <a:t>ACCUEILLIR L’ÉMOTION</a:t>
            </a:r>
            <a:endParaRPr lang="en-US" sz="534" dirty="0"/>
          </a:p>
        </p:txBody>
      </p:sp>
      <p:sp>
        <p:nvSpPr>
          <p:cNvPr id="9" name="Text 6"/>
          <p:cNvSpPr/>
          <p:nvPr/>
        </p:nvSpPr>
        <p:spPr>
          <a:xfrm>
            <a:off x="271463" y="2183002"/>
            <a:ext cx="3071813" cy="310865"/>
          </a:xfrm>
          <a:prstGeom prst="rect">
            <a:avLst/>
          </a:prstGeom>
          <a:noFill/>
          <a:ln/>
        </p:spPr>
        <p:txBody>
          <a:bodyPr wrap="square" lIns="0" tIns="0" rIns="0" bIns="0" rtlCol="0" anchor="t">
            <a:spAutoFit/>
          </a:bodyPr>
          <a:lstStyle/>
          <a:p>
            <a:pPr algn="l" indent="0" marL="0">
              <a:lnSpc>
                <a:spcPts val="1200"/>
              </a:lnSpc>
              <a:buNone/>
            </a:pPr>
            <a:r>
              <a:rPr lang="en-US" sz="834" dirty="0">
                <a:solidFill>
                  <a:srgbClr val="3E3A39"/>
                </a:solidFill>
                <a:latin typeface="Inter" pitchFamily="34" charset="0"/>
                <a:ea typeface="Inter" pitchFamily="34" charset="-122"/>
                <a:cs typeface="Inter" pitchFamily="34" charset="-120"/>
              </a:rPr>
              <a:t>Reconnaître ce que vit l’enfant évite de banaliser sa difficulté au moment de la séparation.</a:t>
            </a:r>
            <a:endParaRPr lang="en-US" sz="834" dirty="0"/>
          </a:p>
        </p:txBody>
      </p:sp>
      <p:sp>
        <p:nvSpPr>
          <p:cNvPr id="10" name="Text 7"/>
          <p:cNvSpPr/>
          <p:nvPr/>
        </p:nvSpPr>
        <p:spPr>
          <a:xfrm>
            <a:off x="271463" y="2586735"/>
            <a:ext cx="3071813" cy="96441"/>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3FA7A3"/>
                </a:solidFill>
                <a:latin typeface="Inter" pitchFamily="34" charset="0"/>
                <a:ea typeface="Inter" pitchFamily="34" charset="-122"/>
                <a:cs typeface="Inter" pitchFamily="34" charset="-120"/>
              </a:rPr>
              <a:t>RESTER CONTENANTE</a:t>
            </a:r>
            <a:endParaRPr lang="en-US" sz="534" dirty="0"/>
          </a:p>
        </p:txBody>
      </p:sp>
      <p:sp>
        <p:nvSpPr>
          <p:cNvPr id="11" name="Text 8"/>
          <p:cNvSpPr/>
          <p:nvPr/>
        </p:nvSpPr>
        <p:spPr>
          <a:xfrm>
            <a:off x="271463" y="2704607"/>
            <a:ext cx="3071813" cy="310865"/>
          </a:xfrm>
          <a:prstGeom prst="rect">
            <a:avLst/>
          </a:prstGeom>
          <a:noFill/>
          <a:ln/>
        </p:spPr>
        <p:txBody>
          <a:bodyPr wrap="square" lIns="0" tIns="0" rIns="0" bIns="0" rtlCol="0" anchor="t">
            <a:spAutoFit/>
          </a:bodyPr>
          <a:lstStyle/>
          <a:p>
            <a:pPr algn="l" indent="0" marL="0">
              <a:lnSpc>
                <a:spcPts val="1200"/>
              </a:lnSpc>
              <a:buNone/>
            </a:pPr>
            <a:r>
              <a:rPr lang="en-US" sz="834" dirty="0">
                <a:solidFill>
                  <a:srgbClr val="3E3A39"/>
                </a:solidFill>
                <a:latin typeface="Inter" pitchFamily="34" charset="0"/>
                <a:ea typeface="Inter" pitchFamily="34" charset="-122"/>
                <a:cs typeface="Inter" pitchFamily="34" charset="-120"/>
              </a:rPr>
              <a:t>Une voix posée, des gestes lents et une présence stable rassurent davantage qu’une agitation excessive.</a:t>
            </a:r>
            <a:endParaRPr lang="en-US" sz="834" dirty="0"/>
          </a:p>
        </p:txBody>
      </p:sp>
      <p:sp>
        <p:nvSpPr>
          <p:cNvPr id="12" name="Text 9"/>
          <p:cNvSpPr/>
          <p:nvPr/>
        </p:nvSpPr>
        <p:spPr>
          <a:xfrm>
            <a:off x="271463" y="3108341"/>
            <a:ext cx="3071813" cy="96441"/>
          </a:xfrm>
          <a:prstGeom prst="rect">
            <a:avLst/>
          </a:prstGeom>
          <a:noFill/>
          <a:ln/>
        </p:spPr>
        <p:txBody>
          <a:bodyPr wrap="none" lIns="0" tIns="0" rIns="0" bIns="0" rtlCol="0" anchor="t">
            <a:spAutoFit/>
          </a:bodyPr>
          <a:lstStyle/>
          <a:p>
            <a:pPr algn="l" indent="0" marL="0">
              <a:lnSpc>
                <a:spcPts val="700"/>
              </a:lnSpc>
              <a:buNone/>
            </a:pPr>
            <a:r>
              <a:rPr lang="en-US" sz="534" b="1" spc="1" kern="0" dirty="0">
                <a:solidFill>
                  <a:srgbClr val="3FA7A3"/>
                </a:solidFill>
                <a:latin typeface="Inter" pitchFamily="34" charset="0"/>
                <a:ea typeface="Inter" pitchFamily="34" charset="-122"/>
                <a:cs typeface="Inter" pitchFamily="34" charset="-120"/>
              </a:rPr>
              <a:t>CRÉER UNE TRANSITION</a:t>
            </a:r>
            <a:endParaRPr lang="en-US" sz="534" dirty="0"/>
          </a:p>
        </p:txBody>
      </p:sp>
      <p:sp>
        <p:nvSpPr>
          <p:cNvPr id="13" name="Text 10"/>
          <p:cNvSpPr/>
          <p:nvPr/>
        </p:nvSpPr>
        <p:spPr>
          <a:xfrm>
            <a:off x="271463" y="3226212"/>
            <a:ext cx="3071813" cy="310865"/>
          </a:xfrm>
          <a:prstGeom prst="rect">
            <a:avLst/>
          </a:prstGeom>
          <a:noFill/>
          <a:ln/>
        </p:spPr>
        <p:txBody>
          <a:bodyPr wrap="square" lIns="0" tIns="0" rIns="0" bIns="0" rtlCol="0" anchor="t">
            <a:spAutoFit/>
          </a:bodyPr>
          <a:lstStyle/>
          <a:p>
            <a:pPr algn="l" indent="0" marL="0">
              <a:lnSpc>
                <a:spcPts val="1200"/>
              </a:lnSpc>
              <a:buNone/>
            </a:pPr>
            <a:r>
              <a:rPr lang="en-US" sz="834" dirty="0">
                <a:solidFill>
                  <a:srgbClr val="3E3A39"/>
                </a:solidFill>
                <a:latin typeface="Inter" pitchFamily="34" charset="0"/>
                <a:ea typeface="Inter" pitchFamily="34" charset="-122"/>
                <a:cs typeface="Inter" pitchFamily="34" charset="-120"/>
              </a:rPr>
              <a:t>Un objet, un rituel ou une activité simple aide l’enfant à entrer progressivement dans la journée.</a:t>
            </a:r>
            <a:endParaRPr lang="en-US" sz="834" dirty="0"/>
          </a:p>
        </p:txBody>
      </p:sp>
      <p:sp>
        <p:nvSpPr>
          <p:cNvPr id="14" name="Text 11"/>
          <p:cNvSpPr/>
          <p:nvPr/>
        </p:nvSpPr>
        <p:spPr>
          <a:xfrm>
            <a:off x="271463" y="3629946"/>
            <a:ext cx="3071813" cy="350044"/>
          </a:xfrm>
          <a:prstGeom prst="rect">
            <a:avLst/>
          </a:prstGeom>
          <a:noFill/>
          <a:ln/>
        </p:spPr>
        <p:txBody>
          <a:bodyPr wrap="square" lIns="0" tIns="51054" rIns="0" bIns="0" rtlCol="0" anchor="t">
            <a:spAutoFit/>
          </a:bodyPr>
          <a:lstStyle/>
          <a:p>
            <a:pPr algn="l" indent="0" marL="0">
              <a:lnSpc>
                <a:spcPts val="1200"/>
              </a:lnSpc>
              <a:buNone/>
            </a:pPr>
            <a:r>
              <a:rPr lang="en-US" sz="734" b="1" dirty="0">
                <a:solidFill>
                  <a:srgbClr val="3E3A39"/>
                </a:solidFill>
                <a:latin typeface="Inter" pitchFamily="34" charset="0"/>
                <a:ea typeface="Inter" pitchFamily="34" charset="-122"/>
                <a:cs typeface="Inter" pitchFamily="34" charset="-120"/>
              </a:rPr>
              <a:t>Le professionnalisme n’efface pas l’émotion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 il aide l’enfant </a:t>
            </a:r>
            <a:pPr algn="l" indent="0" marL="0">
              <a:lnSpc>
                <a:spcPts val="1200"/>
              </a:lnSpc>
              <a:buNone/>
            </a:pPr>
            <a:r>
              <a:rPr lang="en-US" sz="780" dirty="0">
                <a:solidFill>
                  <a:srgbClr val="6D6662"/>
                </a:solidFill>
                <a:latin typeface="Inter" pitchFamily="34" charset="0"/>
                <a:ea typeface="Inter" pitchFamily="34" charset="-122"/>
                <a:cs typeface="Inter" pitchFamily="34" charset="-120"/>
              </a:rPr>
              <a:t>à la traverser dans un cadre sécurisant.</a:t>
            </a:r>
            <a:endParaRPr lang="en-US" sz="734" dirty="0"/>
          </a:p>
        </p:txBody>
      </p:sp>
      <p:sp>
        <p:nvSpPr>
          <p:cNvPr id="15" name="Text 12"/>
          <p:cNvSpPr/>
          <p:nvPr/>
        </p:nvSpPr>
        <p:spPr>
          <a:xfrm>
            <a:off x="271463" y="5038130"/>
            <a:ext cx="307181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F2A65A"/>
                </a:solidFill>
                <a:latin typeface="Inter" pitchFamily="34" charset="0"/>
                <a:ea typeface="Inter" pitchFamily="34" charset="-122"/>
                <a:cs typeface="Inter" pitchFamily="34" charset="-120"/>
              </a:rPr>
              <a:t>20</a:t>
            </a:r>
            <a:endParaRPr lang="en-US" sz="584" dirty="0"/>
          </a:p>
        </p:txBody>
      </p:sp>
      <p:sp>
        <p:nvSpPr>
          <p:cNvPr id="16" name="Shape 13"/>
          <p:cNvSpPr/>
          <p:nvPr/>
        </p:nvSpPr>
        <p:spPr>
          <a:xfrm>
            <a:off x="3643313" y="200025"/>
            <a:ext cx="4929188" cy="3071813"/>
          </a:xfrm>
          <a:prstGeom prst="rect">
            <a:avLst/>
          </a:prstGeom>
          <a:solidFill>
            <a:srgbClr val="F3E9DC"/>
          </a:solidFill>
          <a:ln w="9144">
            <a:solidFill>
              <a:srgbClr val="3FA7A3">
                <a:alpha val="24000"/>
              </a:srgbClr>
            </a:solidFill>
            <a:prstDash val="solid"/>
          </a:ln>
        </p:spPr>
      </p:sp>
      <p:pic>
        <p:nvPicPr>
          <p:cNvPr id="17" name="Image 1" descr="preencoded.png">    </p:cNvPr>
          <p:cNvPicPr>
            <a:picLocks noChangeAspect="1"/>
          </p:cNvPicPr>
          <p:nvPr/>
        </p:nvPicPr>
        <p:blipFill>
          <a:blip r:embed="rId2"/>
          <a:stretch>
            <a:fillRect/>
          </a:stretch>
        </p:blipFill>
        <p:spPr>
          <a:xfrm>
            <a:off x="3643313" y="200025"/>
            <a:ext cx="4929188" cy="3071813"/>
          </a:xfrm>
          <a:prstGeom prst="rect">
            <a:avLst/>
          </a:prstGeom>
        </p:spPr>
      </p:pic>
      <p:sp>
        <p:nvSpPr>
          <p:cNvPr id="18" name="Text 14"/>
          <p:cNvSpPr/>
          <p:nvPr/>
        </p:nvSpPr>
        <p:spPr>
          <a:xfrm>
            <a:off x="3643313" y="3271838"/>
            <a:ext cx="4357688" cy="340277"/>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Moment de séparation :</a:t>
            </a:r>
            <a:pPr algn="l" indent="0" marL="0">
              <a:lnSpc>
                <a:spcPts val="1100"/>
              </a:lnSpc>
              <a:buNone/>
            </a:pPr>
            <a:r>
              <a:rPr lang="en-US" sz="727" dirty="0">
                <a:solidFill>
                  <a:srgbClr val="6E6864"/>
                </a:solidFill>
                <a:latin typeface="Inter" pitchFamily="34" charset="0"/>
                <a:ea typeface="Inter" pitchFamily="34" charset="-122"/>
                <a:cs typeface="Inter" pitchFamily="34" charset="-120"/>
              </a:rPr>
              <a:t> la professionnelle garde un ancrage calme et sécurisant pour aider </a:t>
            </a:r>
            <a:pPr algn="l" indent="0" marL="0">
              <a:lnSpc>
                <a:spcPts val="1100"/>
              </a:lnSpc>
              <a:buNone/>
            </a:pPr>
            <a:r>
              <a:rPr lang="en-US" sz="727" dirty="0">
                <a:solidFill>
                  <a:srgbClr val="6E6864"/>
                </a:solidFill>
                <a:latin typeface="Inter" pitchFamily="34" charset="0"/>
                <a:ea typeface="Inter" pitchFamily="34" charset="-122"/>
                <a:cs typeface="Inter" pitchFamily="34" charset="-120"/>
              </a:rPr>
              <a:t>l’enfant à passer d’un monde à l’autre.</a:t>
            </a:r>
            <a:endParaRPr lang="en-US" sz="68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78661"/>
          </a:xfrm>
          <a:prstGeom prst="rect">
            <a:avLst/>
          </a:prstGeom>
        </p:spPr>
      </p:pic>
      <p:sp>
        <p:nvSpPr>
          <p:cNvPr id="3" name="Shape 0"/>
          <p:cNvSpPr/>
          <p:nvPr/>
        </p:nvSpPr>
        <p:spPr>
          <a:xfrm>
            <a:off x="0" y="0"/>
            <a:ext cx="4864894" cy="5178661"/>
          </a:xfrm>
          <a:prstGeom prst="rect">
            <a:avLst/>
          </a:prstGeom>
          <a:solidFill>
            <a:srgbClr val="000000">
              <a:alpha val="0"/>
            </a:srgbClr>
          </a:solidFill>
          <a:ln/>
        </p:spPr>
      </p:sp>
      <p:sp>
        <p:nvSpPr>
          <p:cNvPr id="4" name="Shape 1"/>
          <p:cNvSpPr/>
          <p:nvPr/>
        </p:nvSpPr>
        <p:spPr>
          <a:xfrm>
            <a:off x="4857750" y="0"/>
            <a:ext cx="7144" cy="5178661"/>
          </a:xfrm>
          <a:prstGeom prst="rect">
            <a:avLst/>
          </a:prstGeom>
          <a:solidFill>
            <a:srgbClr val="FCEAD7"/>
          </a:solidFill>
          <a:ln/>
        </p:spPr>
      </p:sp>
      <p:sp>
        <p:nvSpPr>
          <p:cNvPr id="5" name="Shape 2"/>
          <p:cNvSpPr/>
          <p:nvPr/>
        </p:nvSpPr>
        <p:spPr>
          <a:xfrm>
            <a:off x="271463" y="242888"/>
            <a:ext cx="4429125" cy="3571875"/>
          </a:xfrm>
          <a:prstGeom prst="rect">
            <a:avLst/>
          </a:prstGeom>
          <a:solidFill>
            <a:srgbClr val="F3E9DC"/>
          </a:solidFill>
          <a:ln w="9144">
            <a:solidFill>
              <a:srgbClr val="3FA7A3">
                <a:alpha val="24000"/>
              </a:srgbClr>
            </a:solidFill>
            <a:prstDash val="solid"/>
          </a:ln>
        </p:spPr>
      </p:sp>
      <p:pic>
        <p:nvPicPr>
          <p:cNvPr id="6" name="Image 1" descr="preencoded.png">    </p:cNvPr>
          <p:cNvPicPr>
            <a:picLocks noChangeAspect="1"/>
          </p:cNvPicPr>
          <p:nvPr/>
        </p:nvPicPr>
        <p:blipFill>
          <a:blip r:embed="rId2"/>
          <a:stretch>
            <a:fillRect/>
          </a:stretch>
        </p:blipFill>
        <p:spPr>
          <a:xfrm>
            <a:off x="271463" y="242888"/>
            <a:ext cx="4429125" cy="3571875"/>
          </a:xfrm>
          <a:prstGeom prst="rect">
            <a:avLst/>
          </a:prstGeom>
        </p:spPr>
      </p:pic>
      <p:sp>
        <p:nvSpPr>
          <p:cNvPr id="7" name="Text 3"/>
          <p:cNvSpPr/>
          <p:nvPr/>
        </p:nvSpPr>
        <p:spPr>
          <a:xfrm>
            <a:off x="271463" y="3814763"/>
            <a:ext cx="4214813"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Réponse contenante sous tension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la professionnelle n’alimente pas le conflit ; elle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garde une parole brève, claire et stable.</a:t>
            </a:r>
            <a:endParaRPr lang="en-US" sz="683" dirty="0"/>
          </a:p>
        </p:txBody>
      </p:sp>
      <p:sp>
        <p:nvSpPr>
          <p:cNvPr id="8" name="Text 4"/>
          <p:cNvSpPr/>
          <p:nvPr/>
        </p:nvSpPr>
        <p:spPr>
          <a:xfrm>
            <a:off x="5100638" y="385763"/>
            <a:ext cx="3643313" cy="112514"/>
          </a:xfrm>
          <a:prstGeom prst="rect">
            <a:avLst/>
          </a:prstGeom>
          <a:noFill/>
          <a:ln/>
        </p:spPr>
        <p:txBody>
          <a:bodyPr wrap="none" lIns="0" tIns="0" rIns="0" bIns="0" rtlCol="0" anchor="t">
            <a:spAutoFit/>
          </a:bodyPr>
          <a:lstStyle/>
          <a:p>
            <a:pPr algn="l" indent="0" marL="0">
              <a:lnSpc>
                <a:spcPts val="900"/>
              </a:lnSpc>
              <a:buNone/>
            </a:pPr>
            <a:r>
              <a:rPr lang="en-US" sz="634" b="1" spc="2" kern="0" dirty="0">
                <a:solidFill>
                  <a:srgbClr val="F2A65A"/>
                </a:solidFill>
                <a:latin typeface="Inter" pitchFamily="34" charset="0"/>
                <a:ea typeface="Inter" pitchFamily="34" charset="-122"/>
                <a:cs typeface="Inter" pitchFamily="34" charset="-120"/>
              </a:rPr>
              <a:t>CAS SENSIBLE</a:t>
            </a:r>
            <a:endParaRPr lang="en-US" sz="634" dirty="0"/>
          </a:p>
        </p:txBody>
      </p:sp>
      <p:sp>
        <p:nvSpPr>
          <p:cNvPr id="9" name="Text 5"/>
          <p:cNvSpPr/>
          <p:nvPr/>
        </p:nvSpPr>
        <p:spPr>
          <a:xfrm>
            <a:off x="5100638" y="598289"/>
            <a:ext cx="3000375" cy="1172691"/>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Face à un parent tendu, une réponse courte et contenante protège l’accueil</a:t>
            </a:r>
            <a:endParaRPr lang="en-US" sz="1912" dirty="0"/>
          </a:p>
        </p:txBody>
      </p:sp>
      <p:sp>
        <p:nvSpPr>
          <p:cNvPr id="10" name="Text 6"/>
          <p:cNvSpPr/>
          <p:nvPr/>
        </p:nvSpPr>
        <p:spPr>
          <a:xfrm>
            <a:off x="5100638" y="1856705"/>
            <a:ext cx="2857500" cy="76114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Quand un parent arrive avec de la tension, la professionnelle n’a pas à entrer dans l’escalade. Elle garde une attitude simple, claire et maîtrisée.</a:t>
            </a:r>
            <a:endParaRPr lang="en-US" sz="942" dirty="0"/>
          </a:p>
        </p:txBody>
      </p:sp>
      <p:sp>
        <p:nvSpPr>
          <p:cNvPr id="11" name="Text 7"/>
          <p:cNvSpPr/>
          <p:nvPr/>
        </p:nvSpPr>
        <p:spPr>
          <a:xfrm>
            <a:off x="5100638" y="2775012"/>
            <a:ext cx="364331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ÉCOUTER SANS SE JUSTIFIER</a:t>
            </a:r>
            <a:endParaRPr lang="en-US" sz="584" dirty="0"/>
          </a:p>
        </p:txBody>
      </p:sp>
      <p:sp>
        <p:nvSpPr>
          <p:cNvPr id="12" name="Text 8"/>
          <p:cNvSpPr/>
          <p:nvPr/>
        </p:nvSpPr>
        <p:spPr>
          <a:xfrm>
            <a:off x="5100638" y="2908957"/>
            <a:ext cx="285750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Laisser le parent exprimer son ressenti évite parfois d’ajouter de la tension inutile dès les premiers mots.</a:t>
            </a:r>
            <a:endParaRPr lang="en-US" sz="834" dirty="0"/>
          </a:p>
        </p:txBody>
      </p:sp>
      <p:sp>
        <p:nvSpPr>
          <p:cNvPr id="13" name="Text 9"/>
          <p:cNvSpPr/>
          <p:nvPr/>
        </p:nvSpPr>
        <p:spPr>
          <a:xfrm>
            <a:off x="5100638" y="3354995"/>
            <a:ext cx="364331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RÉPONDRE BRIÈVEMENT</a:t>
            </a:r>
            <a:endParaRPr lang="en-US" sz="584" dirty="0"/>
          </a:p>
        </p:txBody>
      </p:sp>
      <p:sp>
        <p:nvSpPr>
          <p:cNvPr id="14" name="Text 10"/>
          <p:cNvSpPr/>
          <p:nvPr/>
        </p:nvSpPr>
        <p:spPr>
          <a:xfrm>
            <a:off x="5100638" y="3488941"/>
            <a:ext cx="2857500"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Une réponse trop longue fragilise la posture. Mieux vaut parler peu, clairement et sans se disperser.</a:t>
            </a:r>
            <a:endParaRPr lang="en-US" sz="834" dirty="0"/>
          </a:p>
        </p:txBody>
      </p:sp>
      <p:sp>
        <p:nvSpPr>
          <p:cNvPr id="15" name="Text 11"/>
          <p:cNvSpPr/>
          <p:nvPr/>
        </p:nvSpPr>
        <p:spPr>
          <a:xfrm>
            <a:off x="5100638" y="3934978"/>
            <a:ext cx="3643313"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RECENTRER SUR LES FAITS</a:t>
            </a:r>
            <a:endParaRPr lang="en-US" sz="584" dirty="0"/>
          </a:p>
        </p:txBody>
      </p:sp>
      <p:sp>
        <p:nvSpPr>
          <p:cNvPr id="16" name="Text 12"/>
          <p:cNvSpPr/>
          <p:nvPr/>
        </p:nvSpPr>
        <p:spPr>
          <a:xfrm>
            <a:off x="5100638" y="4068924"/>
            <a:ext cx="2857500"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Revenir à ce qui s’est réellement passé aide à sortir du rapport de force et à maintenir un cadre professionnel.</a:t>
            </a:r>
            <a:endParaRPr lang="en-US" sz="834" dirty="0"/>
          </a:p>
        </p:txBody>
      </p:sp>
      <p:sp>
        <p:nvSpPr>
          <p:cNvPr id="17" name="Text 13"/>
          <p:cNvSpPr/>
          <p:nvPr/>
        </p:nvSpPr>
        <p:spPr>
          <a:xfrm>
            <a:off x="5100638" y="4677259"/>
            <a:ext cx="2786063"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Une posture solide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ne cherche pas à dominer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l’échange : elle empêche simplement qu’il déborde.</a:t>
            </a:r>
            <a:endParaRPr lang="en-US" sz="784" dirty="0"/>
          </a:p>
        </p:txBody>
      </p:sp>
      <p:sp>
        <p:nvSpPr>
          <p:cNvPr id="18" name="Text 14"/>
          <p:cNvSpPr/>
          <p:nvPr/>
        </p:nvSpPr>
        <p:spPr>
          <a:xfrm>
            <a:off x="5100638" y="5066147"/>
            <a:ext cx="3643313"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19</a:t>
            </a:r>
            <a:endParaRPr lang="en-US" sz="63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3221831" cy="5143500"/>
          </a:xfrm>
          <a:prstGeom prst="rect">
            <a:avLst/>
          </a:prstGeom>
          <a:solidFill>
            <a:srgbClr val="000000">
              <a:alpha val="0"/>
            </a:srgbClr>
          </a:solidFill>
          <a:ln/>
        </p:spPr>
      </p:sp>
      <p:sp>
        <p:nvSpPr>
          <p:cNvPr id="4" name="Shape 1"/>
          <p:cNvSpPr/>
          <p:nvPr/>
        </p:nvSpPr>
        <p:spPr>
          <a:xfrm>
            <a:off x="3214688" y="0"/>
            <a:ext cx="7144" cy="5143500"/>
          </a:xfrm>
          <a:prstGeom prst="rect">
            <a:avLst/>
          </a:prstGeom>
          <a:solidFill>
            <a:srgbClr val="FCEAD7"/>
          </a:solidFill>
          <a:ln/>
        </p:spPr>
      </p:sp>
      <p:sp>
        <p:nvSpPr>
          <p:cNvPr id="5" name="Text 2"/>
          <p:cNvSpPr/>
          <p:nvPr/>
        </p:nvSpPr>
        <p:spPr>
          <a:xfrm>
            <a:off x="328613" y="357188"/>
            <a:ext cx="2714625"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PAROLE PROFESSIONNELLE</a:t>
            </a:r>
            <a:endParaRPr lang="en-US" sz="584" dirty="0"/>
          </a:p>
        </p:txBody>
      </p:sp>
      <p:sp>
        <p:nvSpPr>
          <p:cNvPr id="6" name="Text 3"/>
          <p:cNvSpPr/>
          <p:nvPr/>
        </p:nvSpPr>
        <p:spPr>
          <a:xfrm>
            <a:off x="328613" y="562570"/>
            <a:ext cx="2714625" cy="1172691"/>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Une remarque délicate se formule à partir de faits et dans le respect des places</a:t>
            </a:r>
            <a:endParaRPr lang="en-US" sz="1912" dirty="0"/>
          </a:p>
        </p:txBody>
      </p:sp>
      <p:sp>
        <p:nvSpPr>
          <p:cNvPr id="7" name="Text 4"/>
          <p:cNvSpPr/>
          <p:nvPr/>
        </p:nvSpPr>
        <p:spPr>
          <a:xfrm>
            <a:off x="328613" y="1820987"/>
            <a:ext cx="2714625" cy="75087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Quand quelque chose doit être dit à un parent, l’enjeu n’est pas d’avoir raison, mais de parler de façon utile, respectueuse et professionnelle.</a:t>
            </a:r>
            <a:endParaRPr lang="en-US" sz="942" dirty="0"/>
          </a:p>
        </p:txBody>
      </p:sp>
      <p:sp>
        <p:nvSpPr>
          <p:cNvPr id="8" name="Text 5"/>
          <p:cNvSpPr/>
          <p:nvPr/>
        </p:nvSpPr>
        <p:spPr>
          <a:xfrm>
            <a:off x="328613" y="2729024"/>
            <a:ext cx="271462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PARTIR DES FAITS</a:t>
            </a:r>
            <a:endParaRPr lang="en-US" sz="584" dirty="0"/>
          </a:p>
        </p:txBody>
      </p:sp>
      <p:sp>
        <p:nvSpPr>
          <p:cNvPr id="9" name="Text 6"/>
          <p:cNvSpPr/>
          <p:nvPr/>
        </p:nvSpPr>
        <p:spPr>
          <a:xfrm>
            <a:off x="328613" y="2862969"/>
            <a:ext cx="271462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S’appuyer sur une observation concrète permet d’éviter l’interprétation et les jugements inutiles.</a:t>
            </a:r>
            <a:endParaRPr lang="en-US" sz="834" dirty="0"/>
          </a:p>
        </p:txBody>
      </p:sp>
      <p:sp>
        <p:nvSpPr>
          <p:cNvPr id="10" name="Text 7"/>
          <p:cNvSpPr/>
          <p:nvPr/>
        </p:nvSpPr>
        <p:spPr>
          <a:xfrm>
            <a:off x="328613" y="3309007"/>
            <a:ext cx="271462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RESTER RESPECTUEUSE</a:t>
            </a:r>
            <a:endParaRPr lang="en-US" sz="584" dirty="0"/>
          </a:p>
        </p:txBody>
      </p:sp>
      <p:sp>
        <p:nvSpPr>
          <p:cNvPr id="11" name="Text 8"/>
          <p:cNvSpPr/>
          <p:nvPr/>
        </p:nvSpPr>
        <p:spPr>
          <a:xfrm>
            <a:off x="328613" y="3442953"/>
            <a:ext cx="271462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Le ton, les mots et le moment choisi comptent autant que le contenu du message.</a:t>
            </a:r>
            <a:endParaRPr lang="en-US" sz="834" dirty="0"/>
          </a:p>
        </p:txBody>
      </p:sp>
      <p:sp>
        <p:nvSpPr>
          <p:cNvPr id="12" name="Text 9"/>
          <p:cNvSpPr/>
          <p:nvPr/>
        </p:nvSpPr>
        <p:spPr>
          <a:xfrm>
            <a:off x="328613" y="3888991"/>
            <a:ext cx="2714625"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OUVRIR LE DIALOGUE</a:t>
            </a:r>
            <a:endParaRPr lang="en-US" sz="584" dirty="0"/>
          </a:p>
        </p:txBody>
      </p:sp>
      <p:sp>
        <p:nvSpPr>
          <p:cNvPr id="13" name="Text 10"/>
          <p:cNvSpPr/>
          <p:nvPr/>
        </p:nvSpPr>
        <p:spPr>
          <a:xfrm>
            <a:off x="328613" y="4022936"/>
            <a:ext cx="2714625" cy="324594"/>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Une remarque professionnelle invite à échanger, non à accuser ou à imposer une lecture unique.</a:t>
            </a:r>
            <a:endParaRPr lang="en-US" sz="834" dirty="0"/>
          </a:p>
        </p:txBody>
      </p:sp>
      <p:sp>
        <p:nvSpPr>
          <p:cNvPr id="14" name="Text 11"/>
          <p:cNvSpPr/>
          <p:nvPr/>
        </p:nvSpPr>
        <p:spPr>
          <a:xfrm>
            <a:off x="328613" y="4468974"/>
            <a:ext cx="2714625"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Parler juste,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c’est dire ce qui doit être dit sans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fragiliser inutilement la relation avec la famille.</a:t>
            </a:r>
            <a:endParaRPr lang="en-US" sz="784" dirty="0"/>
          </a:p>
        </p:txBody>
      </p:sp>
      <p:sp>
        <p:nvSpPr>
          <p:cNvPr id="15" name="Text 12"/>
          <p:cNvSpPr/>
          <p:nvPr/>
        </p:nvSpPr>
        <p:spPr>
          <a:xfrm>
            <a:off x="328613" y="5030986"/>
            <a:ext cx="271462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20</a:t>
            </a:r>
            <a:endParaRPr lang="en-US" sz="634" dirty="0"/>
          </a:p>
        </p:txBody>
      </p:sp>
      <p:sp>
        <p:nvSpPr>
          <p:cNvPr id="16" name="Shape 13"/>
          <p:cNvSpPr/>
          <p:nvPr/>
        </p:nvSpPr>
        <p:spPr>
          <a:xfrm>
            <a:off x="3414713" y="257175"/>
            <a:ext cx="5072063" cy="3571875"/>
          </a:xfrm>
          <a:prstGeom prst="rect">
            <a:avLst/>
          </a:prstGeom>
          <a:solidFill>
            <a:srgbClr val="F3E9DC"/>
          </a:solidFill>
          <a:ln w="9144">
            <a:solidFill>
              <a:srgbClr val="3FA7A3">
                <a:alpha val="24000"/>
              </a:srgbClr>
            </a:solidFill>
            <a:prstDash val="solid"/>
          </a:ln>
        </p:spPr>
      </p:sp>
      <p:pic>
        <p:nvPicPr>
          <p:cNvPr id="17" name="Image 1" descr="preencoded.png">    </p:cNvPr>
          <p:cNvPicPr>
            <a:picLocks noChangeAspect="1"/>
          </p:cNvPicPr>
          <p:nvPr/>
        </p:nvPicPr>
        <p:blipFill>
          <a:blip r:embed="rId2"/>
          <a:stretch>
            <a:fillRect/>
          </a:stretch>
        </p:blipFill>
        <p:spPr>
          <a:xfrm>
            <a:off x="3414713" y="257175"/>
            <a:ext cx="5072063" cy="3571875"/>
          </a:xfrm>
          <a:prstGeom prst="rect">
            <a:avLst/>
          </a:prstGeom>
        </p:spPr>
      </p:pic>
      <p:sp>
        <p:nvSpPr>
          <p:cNvPr id="18" name="Text 14"/>
          <p:cNvSpPr/>
          <p:nvPr/>
        </p:nvSpPr>
        <p:spPr>
          <a:xfrm>
            <a:off x="3414713" y="3829050"/>
            <a:ext cx="4572000"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Parole ajustée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la professionnelle s’appuie sur ce qu’elle a observé pour transmettre une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information délicate sans juger le parent ni l’enfant.</a:t>
            </a:r>
            <a:endParaRPr lang="en-US" sz="683"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2593181" cy="5143500"/>
          </a:xfrm>
          <a:prstGeom prst="rect">
            <a:avLst/>
          </a:prstGeom>
          <a:solidFill>
            <a:srgbClr val="000000">
              <a:alpha val="0"/>
            </a:srgbClr>
          </a:solidFill>
          <a:ln/>
        </p:spPr>
      </p:sp>
      <p:sp>
        <p:nvSpPr>
          <p:cNvPr id="4" name="Shape 1"/>
          <p:cNvSpPr/>
          <p:nvPr/>
        </p:nvSpPr>
        <p:spPr>
          <a:xfrm>
            <a:off x="2586038" y="0"/>
            <a:ext cx="7144" cy="5143500"/>
          </a:xfrm>
          <a:prstGeom prst="rect">
            <a:avLst/>
          </a:prstGeom>
          <a:solidFill>
            <a:srgbClr val="FCEAD7"/>
          </a:solidFill>
          <a:ln/>
        </p:spPr>
      </p:sp>
      <p:sp>
        <p:nvSpPr>
          <p:cNvPr id="5" name="Text 2"/>
          <p:cNvSpPr/>
          <p:nvPr/>
        </p:nvSpPr>
        <p:spPr>
          <a:xfrm>
            <a:off x="300038" y="371475"/>
            <a:ext cx="2143125"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ORGANISATION</a:t>
            </a:r>
            <a:endParaRPr lang="en-US" sz="584" dirty="0"/>
          </a:p>
        </p:txBody>
      </p:sp>
      <p:sp>
        <p:nvSpPr>
          <p:cNvPr id="6" name="Text 3"/>
          <p:cNvSpPr/>
          <p:nvPr/>
        </p:nvSpPr>
        <p:spPr>
          <a:xfrm>
            <a:off x="300038" y="576858"/>
            <a:ext cx="2143125" cy="1465864"/>
          </a:xfrm>
          <a:prstGeom prst="rect">
            <a:avLst/>
          </a:prstGeom>
          <a:noFill/>
          <a:ln/>
        </p:spPr>
        <p:txBody>
          <a:bodyPr wrap="square" lIns="0" tIns="0" rIns="0" bIns="0" rtlCol="0" anchor="t">
            <a:spAutoFit/>
          </a:bodyPr>
          <a:lstStyle/>
          <a:p>
            <a:pPr algn="l" indent="0" marL="0">
              <a:lnSpc>
                <a:spcPts val="2300"/>
              </a:lnSpc>
              <a:buNone/>
            </a:pPr>
            <a:r>
              <a:rPr lang="en-US" sz="1912" b="1" dirty="0">
                <a:solidFill>
                  <a:srgbClr val="3E3A39"/>
                </a:solidFill>
                <a:latin typeface="Playfair Display" pitchFamily="34" charset="0"/>
                <a:ea typeface="Playfair Display" pitchFamily="34" charset="-122"/>
                <a:cs typeface="Playfair Display" pitchFamily="34" charset="-120"/>
              </a:rPr>
              <a:t>L’organisation du quotidien fait partie intégrante du professionnalisme</a:t>
            </a:r>
            <a:endParaRPr lang="en-US" sz="1912" dirty="0"/>
          </a:p>
        </p:txBody>
      </p:sp>
      <p:sp>
        <p:nvSpPr>
          <p:cNvPr id="7" name="Text 4"/>
          <p:cNvSpPr/>
          <p:nvPr/>
        </p:nvSpPr>
        <p:spPr>
          <a:xfrm>
            <a:off x="300038" y="2128447"/>
            <a:ext cx="2071688" cy="75087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Un accueil de qualité repose aussi sur ce qui est préparé en amont : l’espace, le rythme, les transitions et la lisibilité du cadre.</a:t>
            </a:r>
            <a:endParaRPr lang="en-US" sz="942" dirty="0"/>
          </a:p>
        </p:txBody>
      </p:sp>
      <p:sp>
        <p:nvSpPr>
          <p:cNvPr id="8" name="Text 5"/>
          <p:cNvSpPr/>
          <p:nvPr/>
        </p:nvSpPr>
        <p:spPr>
          <a:xfrm>
            <a:off x="300038" y="2979334"/>
            <a:ext cx="2035969" cy="736922"/>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Une bonne organisation</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 ne rigidifie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pas la journée : elle la rend plus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fluide, plus sécurisante et plus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compréhensible pour l’enfant.</a:t>
            </a:r>
            <a:endParaRPr lang="en-US" sz="784" dirty="0"/>
          </a:p>
        </p:txBody>
      </p:sp>
      <p:sp>
        <p:nvSpPr>
          <p:cNvPr id="9" name="Text 6"/>
          <p:cNvSpPr/>
          <p:nvPr/>
        </p:nvSpPr>
        <p:spPr>
          <a:xfrm>
            <a:off x="300038" y="5030986"/>
            <a:ext cx="214312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21</a:t>
            </a:r>
            <a:endParaRPr lang="en-US" sz="634" dirty="0"/>
          </a:p>
        </p:txBody>
      </p:sp>
      <p:sp>
        <p:nvSpPr>
          <p:cNvPr id="10" name="Shape 7"/>
          <p:cNvSpPr/>
          <p:nvPr/>
        </p:nvSpPr>
        <p:spPr>
          <a:xfrm>
            <a:off x="2800350" y="242888"/>
            <a:ext cx="5429250" cy="2271713"/>
          </a:xfrm>
          <a:prstGeom prst="rect">
            <a:avLst/>
          </a:prstGeom>
          <a:solidFill>
            <a:srgbClr val="F3E9DC"/>
          </a:solidFill>
          <a:ln w="9144">
            <a:solidFill>
              <a:srgbClr val="3FA7A3">
                <a:alpha val="24000"/>
              </a:srgbClr>
            </a:solidFill>
            <a:prstDash val="solid"/>
          </a:ln>
        </p:spPr>
      </p:sp>
      <p:pic>
        <p:nvPicPr>
          <p:cNvPr id="11" name="Image 1" descr="preencoded.png">    </p:cNvPr>
          <p:cNvPicPr>
            <a:picLocks noChangeAspect="1"/>
          </p:cNvPicPr>
          <p:nvPr/>
        </p:nvPicPr>
        <p:blipFill>
          <a:blip r:embed="rId2"/>
          <a:stretch>
            <a:fillRect/>
          </a:stretch>
        </p:blipFill>
        <p:spPr>
          <a:xfrm>
            <a:off x="2800350" y="242888"/>
            <a:ext cx="5429250" cy="2271713"/>
          </a:xfrm>
          <a:prstGeom prst="rect">
            <a:avLst/>
          </a:prstGeom>
        </p:spPr>
      </p:pic>
      <p:sp>
        <p:nvSpPr>
          <p:cNvPr id="12" name="Text 8"/>
          <p:cNvSpPr/>
          <p:nvPr/>
        </p:nvSpPr>
        <p:spPr>
          <a:xfrm>
            <a:off x="2800350" y="2514600"/>
            <a:ext cx="5000625" cy="344295"/>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Organisation visible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 préparer l’espace et penser le déroulé de la journée aide à rendre l’accueil plus </a:t>
            </a:r>
            <a:pPr algn="l" indent="0" marL="0">
              <a:lnSpc>
                <a:spcPts val="1100"/>
              </a:lnSpc>
              <a:buNone/>
            </a:pPr>
            <a:r>
              <a:rPr lang="en-US" sz="727" dirty="0">
                <a:solidFill>
                  <a:srgbClr val="6C6662"/>
                </a:solidFill>
                <a:latin typeface="Inter" pitchFamily="34" charset="0"/>
                <a:ea typeface="Inter" pitchFamily="34" charset="-122"/>
                <a:cs typeface="Inter" pitchFamily="34" charset="-120"/>
              </a:rPr>
              <a:t>stable et plus rassurant.</a:t>
            </a:r>
            <a:endParaRPr lang="en-US" sz="683" dirty="0"/>
          </a:p>
        </p:txBody>
      </p:sp>
      <p:sp>
        <p:nvSpPr>
          <p:cNvPr id="13" name="Text 9"/>
          <p:cNvSpPr/>
          <p:nvPr/>
        </p:nvSpPr>
        <p:spPr>
          <a:xfrm>
            <a:off x="2800350" y="3037489"/>
            <a:ext cx="1733531"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PRÉPARER</a:t>
            </a:r>
            <a:endParaRPr lang="en-US" sz="584" dirty="0"/>
          </a:p>
        </p:txBody>
      </p:sp>
      <p:sp>
        <p:nvSpPr>
          <p:cNvPr id="14" name="Text 10"/>
          <p:cNvSpPr/>
          <p:nvPr/>
        </p:nvSpPr>
        <p:spPr>
          <a:xfrm>
            <a:off x="2800350" y="3178578"/>
            <a:ext cx="15287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Installer les espaces, choisir le matériel utile et anticiper les besoins avant l’arrivée des enfants.</a:t>
            </a:r>
            <a:endParaRPr lang="en-US" sz="834" dirty="0"/>
          </a:p>
        </p:txBody>
      </p:sp>
      <p:sp>
        <p:nvSpPr>
          <p:cNvPr id="15" name="Text 11"/>
          <p:cNvSpPr/>
          <p:nvPr/>
        </p:nvSpPr>
        <p:spPr>
          <a:xfrm>
            <a:off x="4648181" y="3037489"/>
            <a:ext cx="1733559"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ANTICIPER</a:t>
            </a:r>
            <a:endParaRPr lang="en-US" sz="584" dirty="0"/>
          </a:p>
        </p:txBody>
      </p:sp>
      <p:sp>
        <p:nvSpPr>
          <p:cNvPr id="16" name="Text 12"/>
          <p:cNvSpPr/>
          <p:nvPr/>
        </p:nvSpPr>
        <p:spPr>
          <a:xfrm>
            <a:off x="4648181" y="3178578"/>
            <a:ext cx="15287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Penser aux temps de passage, aux rythmes et aux ajustements limite les ruptures et les flottements.</a:t>
            </a:r>
            <a:endParaRPr lang="en-US" sz="834" dirty="0"/>
          </a:p>
        </p:txBody>
      </p:sp>
      <p:sp>
        <p:nvSpPr>
          <p:cNvPr id="17" name="Text 13"/>
          <p:cNvSpPr/>
          <p:nvPr/>
        </p:nvSpPr>
        <p:spPr>
          <a:xfrm>
            <a:off x="6496041" y="3037489"/>
            <a:ext cx="1733559"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RENDRE LISIBLE</a:t>
            </a:r>
            <a:endParaRPr lang="en-US" sz="584" dirty="0"/>
          </a:p>
        </p:txBody>
      </p:sp>
      <p:sp>
        <p:nvSpPr>
          <p:cNvPr id="18" name="Text 14"/>
          <p:cNvSpPr/>
          <p:nvPr/>
        </p:nvSpPr>
        <p:spPr>
          <a:xfrm>
            <a:off x="6496041" y="3178578"/>
            <a:ext cx="1528763" cy="640035"/>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3E3A39"/>
                </a:solidFill>
                <a:latin typeface="Inter" pitchFamily="34" charset="0"/>
                <a:ea typeface="Inter" pitchFamily="34" charset="-122"/>
                <a:cs typeface="Inter" pitchFamily="34" charset="-120"/>
              </a:rPr>
              <a:t>Un cadre organisé aide l’enfant à comprendre où il est, ce qu’il peut faire et ce qui va venir.</a:t>
            </a:r>
            <a:endParaRPr lang="en-US" sz="834" dirty="0"/>
          </a:p>
        </p:txBody>
      </p:sp>
      <p:sp>
        <p:nvSpPr>
          <p:cNvPr id="19" name="Text 15"/>
          <p:cNvSpPr/>
          <p:nvPr/>
        </p:nvSpPr>
        <p:spPr>
          <a:xfrm>
            <a:off x="2800350" y="4116195"/>
            <a:ext cx="5143500"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Le professionnalisme se construit aussi dans l’anticipation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un quotidien bien organisé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soutient la relation, la sécurité et la qualité d’accueil.</a:t>
            </a:r>
            <a:endParaRPr lang="en-US" sz="784"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2514600" cy="5143500"/>
          </a:xfrm>
          <a:prstGeom prst="rect">
            <a:avLst/>
          </a:prstGeom>
          <a:solidFill>
            <a:srgbClr val="000000">
              <a:alpha val="0"/>
            </a:srgbClr>
          </a:solidFill>
          <a:ln/>
        </p:spPr>
      </p:sp>
      <p:sp>
        <p:nvSpPr>
          <p:cNvPr id="4" name="Shape 1"/>
          <p:cNvSpPr/>
          <p:nvPr/>
        </p:nvSpPr>
        <p:spPr>
          <a:xfrm>
            <a:off x="2507456" y="0"/>
            <a:ext cx="7144" cy="5143500"/>
          </a:xfrm>
          <a:prstGeom prst="rect">
            <a:avLst/>
          </a:prstGeom>
          <a:solidFill>
            <a:srgbClr val="FCEAD7"/>
          </a:solidFill>
          <a:ln/>
        </p:spPr>
      </p:sp>
      <p:sp>
        <p:nvSpPr>
          <p:cNvPr id="5" name="Text 2"/>
          <p:cNvSpPr/>
          <p:nvPr/>
        </p:nvSpPr>
        <p:spPr>
          <a:xfrm>
            <a:off x="314325" y="400050"/>
            <a:ext cx="2035969"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MISE EN PRATIQUE</a:t>
            </a:r>
            <a:endParaRPr lang="en-US" sz="584" dirty="0"/>
          </a:p>
        </p:txBody>
      </p:sp>
      <p:sp>
        <p:nvSpPr>
          <p:cNvPr id="6" name="Text 3"/>
          <p:cNvSpPr/>
          <p:nvPr/>
        </p:nvSpPr>
        <p:spPr>
          <a:xfrm>
            <a:off x="314325" y="605433"/>
            <a:ext cx="2035969" cy="1712658"/>
          </a:xfrm>
          <a:prstGeom prst="rect">
            <a:avLst/>
          </a:prstGeom>
          <a:noFill/>
          <a:ln/>
        </p:spPr>
        <p:txBody>
          <a:bodyPr wrap="square" lIns="0" tIns="0" rIns="0" bIns="0" rtlCol="0" anchor="t">
            <a:spAutoFit/>
          </a:bodyPr>
          <a:lstStyle/>
          <a:p>
            <a:pPr algn="l" indent="0" marL="0">
              <a:lnSpc>
                <a:spcPts val="2200"/>
              </a:lnSpc>
              <a:buNone/>
            </a:pPr>
            <a:r>
              <a:rPr lang="en-US" sz="1860" b="1" dirty="0">
                <a:solidFill>
                  <a:srgbClr val="3E3A39"/>
                </a:solidFill>
                <a:latin typeface="Playfair Display" pitchFamily="34" charset="0"/>
                <a:ea typeface="Playfair Display" pitchFamily="34" charset="-122"/>
                <a:cs typeface="Playfair Display" pitchFamily="34" charset="-120"/>
              </a:rPr>
              <a:t>Choisir la réponse la plus juste aide à transformer les repères en réflexes</a:t>
            </a:r>
            <a:endParaRPr lang="en-US" sz="1860" dirty="0"/>
          </a:p>
        </p:txBody>
      </p:sp>
      <p:sp>
        <p:nvSpPr>
          <p:cNvPr id="7" name="Text 4"/>
          <p:cNvSpPr/>
          <p:nvPr/>
        </p:nvSpPr>
        <p:spPr>
          <a:xfrm>
            <a:off x="314325" y="2403816"/>
            <a:ext cx="2035969" cy="938594"/>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Cette séquence courte permet de vérifier si la posture professionnelle reste claire quand la situation devient concrète.</a:t>
            </a:r>
            <a:endParaRPr lang="en-US" sz="942" dirty="0"/>
          </a:p>
        </p:txBody>
      </p:sp>
      <p:sp>
        <p:nvSpPr>
          <p:cNvPr id="8" name="Text 5"/>
          <p:cNvSpPr/>
          <p:nvPr/>
        </p:nvSpPr>
        <p:spPr>
          <a:xfrm>
            <a:off x="314325" y="3442422"/>
            <a:ext cx="2035969" cy="901508"/>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Consigne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 pour chaque mini-cas,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demandez-vous quelle réponse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protège à la fois l’enfant, la relation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avec les parents et votre cadre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professionnel.</a:t>
            </a:r>
            <a:endParaRPr lang="en-US" sz="784" dirty="0"/>
          </a:p>
        </p:txBody>
      </p:sp>
      <p:sp>
        <p:nvSpPr>
          <p:cNvPr id="9" name="Text 6"/>
          <p:cNvSpPr/>
          <p:nvPr/>
        </p:nvSpPr>
        <p:spPr>
          <a:xfrm>
            <a:off x="314325" y="5030986"/>
            <a:ext cx="2035969"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22</a:t>
            </a:r>
            <a:endParaRPr lang="en-US" sz="634" dirty="0"/>
          </a:p>
        </p:txBody>
      </p:sp>
      <p:sp>
        <p:nvSpPr>
          <p:cNvPr id="10" name="Text 7"/>
          <p:cNvSpPr/>
          <p:nvPr/>
        </p:nvSpPr>
        <p:spPr>
          <a:xfrm>
            <a:off x="2721769" y="535781"/>
            <a:ext cx="172401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MINI-CAS 1</a:t>
            </a:r>
            <a:endParaRPr lang="en-US" sz="584" dirty="0"/>
          </a:p>
        </p:txBody>
      </p:sp>
      <p:sp>
        <p:nvSpPr>
          <p:cNvPr id="11" name="Text 8"/>
          <p:cNvSpPr/>
          <p:nvPr/>
        </p:nvSpPr>
        <p:spPr>
          <a:xfrm>
            <a:off x="2721769" y="698302"/>
            <a:ext cx="1571625" cy="432029"/>
          </a:xfrm>
          <a:prstGeom prst="rect">
            <a:avLst/>
          </a:prstGeom>
          <a:noFill/>
          <a:ln/>
        </p:spPr>
        <p:txBody>
          <a:bodyPr wrap="square" lIns="0" tIns="0" rIns="0" bIns="0" rtlCol="0" anchor="t">
            <a:spAutoFit/>
          </a:bodyPr>
          <a:lstStyle/>
          <a:p>
            <a:pPr algn="l" indent="0" marL="0">
              <a:lnSpc>
                <a:spcPts val="1700"/>
              </a:lnSpc>
              <a:buNone/>
            </a:pPr>
            <a:r>
              <a:rPr lang="en-US" sz="1431" dirty="0">
                <a:solidFill>
                  <a:srgbClr val="3E3A39"/>
                </a:solidFill>
                <a:latin typeface="Playfair Display" pitchFamily="34" charset="0"/>
                <a:ea typeface="Playfair Display" pitchFamily="34" charset="-122"/>
                <a:cs typeface="Playfair Display" pitchFamily="34" charset="-120"/>
              </a:rPr>
              <a:t>Séparation difficile</a:t>
            </a:r>
            <a:endParaRPr lang="en-US" sz="1431" dirty="0"/>
          </a:p>
        </p:txBody>
      </p:sp>
      <p:sp>
        <p:nvSpPr>
          <p:cNvPr id="12" name="Text 9"/>
          <p:cNvSpPr/>
          <p:nvPr/>
        </p:nvSpPr>
        <p:spPr>
          <a:xfrm>
            <a:off x="2721769" y="1201769"/>
            <a:ext cx="1571625" cy="493756"/>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Un enfant pleure fort au départ de son parent et s’accroche à lui.</a:t>
            </a:r>
            <a:endParaRPr lang="en-US" sz="834" dirty="0"/>
          </a:p>
        </p:txBody>
      </p:sp>
      <p:sp>
        <p:nvSpPr>
          <p:cNvPr id="13" name="Text 10"/>
          <p:cNvSpPr/>
          <p:nvPr/>
        </p:nvSpPr>
        <p:spPr>
          <a:xfrm>
            <a:off x="2721769" y="1795537"/>
            <a:ext cx="1571625" cy="760698"/>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3E3A39"/>
                </a:solidFill>
                <a:latin typeface="Inter" pitchFamily="34" charset="0"/>
                <a:ea typeface="Inter" pitchFamily="34" charset="-122"/>
                <a:cs typeface="Inter" pitchFamily="34" charset="-120"/>
              </a:rPr>
              <a:t>Que faites-vous en premier : parler beaucoup, brusquer la séparation, ou contenir calmement avec un repère simple ?</a:t>
            </a:r>
            <a:endParaRPr lang="en-US" sz="780" dirty="0"/>
          </a:p>
        </p:txBody>
      </p:sp>
      <p:sp>
        <p:nvSpPr>
          <p:cNvPr id="14" name="Text 11"/>
          <p:cNvSpPr/>
          <p:nvPr/>
        </p:nvSpPr>
        <p:spPr>
          <a:xfrm>
            <a:off x="2721769" y="3103011"/>
            <a:ext cx="1571625" cy="340277"/>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Repère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 accueillir l’émotion sans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perdre le cadre.</a:t>
            </a:r>
            <a:endParaRPr lang="en-US" sz="683" dirty="0"/>
          </a:p>
        </p:txBody>
      </p:sp>
      <p:sp>
        <p:nvSpPr>
          <p:cNvPr id="15" name="Text 12"/>
          <p:cNvSpPr/>
          <p:nvPr/>
        </p:nvSpPr>
        <p:spPr>
          <a:xfrm>
            <a:off x="4574372" y="535781"/>
            <a:ext cx="172401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MINI-CAS 2</a:t>
            </a:r>
            <a:endParaRPr lang="en-US" sz="584" dirty="0"/>
          </a:p>
        </p:txBody>
      </p:sp>
      <p:sp>
        <p:nvSpPr>
          <p:cNvPr id="16" name="Text 13"/>
          <p:cNvSpPr/>
          <p:nvPr/>
        </p:nvSpPr>
        <p:spPr>
          <a:xfrm>
            <a:off x="4574372" y="698302"/>
            <a:ext cx="1571625" cy="432029"/>
          </a:xfrm>
          <a:prstGeom prst="rect">
            <a:avLst/>
          </a:prstGeom>
          <a:noFill/>
          <a:ln/>
        </p:spPr>
        <p:txBody>
          <a:bodyPr wrap="square" lIns="0" tIns="0" rIns="0" bIns="0" rtlCol="0" anchor="t">
            <a:spAutoFit/>
          </a:bodyPr>
          <a:lstStyle/>
          <a:p>
            <a:pPr algn="l" indent="0" marL="0">
              <a:lnSpc>
                <a:spcPts val="1700"/>
              </a:lnSpc>
              <a:buNone/>
            </a:pPr>
            <a:r>
              <a:rPr lang="en-US" sz="1431" dirty="0">
                <a:solidFill>
                  <a:srgbClr val="3E3A39"/>
                </a:solidFill>
                <a:latin typeface="Playfair Display" pitchFamily="34" charset="0"/>
                <a:ea typeface="Playfair Display" pitchFamily="34" charset="-122"/>
                <a:cs typeface="Playfair Display" pitchFamily="34" charset="-120"/>
              </a:rPr>
              <a:t>Demande insistante</a:t>
            </a:r>
            <a:endParaRPr lang="en-US" sz="1431" dirty="0"/>
          </a:p>
        </p:txBody>
      </p:sp>
      <p:sp>
        <p:nvSpPr>
          <p:cNvPr id="17" name="Text 14"/>
          <p:cNvSpPr/>
          <p:nvPr/>
        </p:nvSpPr>
        <p:spPr>
          <a:xfrm>
            <a:off x="4574372" y="1201769"/>
            <a:ext cx="1571625" cy="493756"/>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Un parent souhaite une exception répétée sur les horaires au dernier moment.</a:t>
            </a:r>
            <a:endParaRPr lang="en-US" sz="834" dirty="0"/>
          </a:p>
        </p:txBody>
      </p:sp>
      <p:sp>
        <p:nvSpPr>
          <p:cNvPr id="18" name="Text 15"/>
          <p:cNvSpPr/>
          <p:nvPr/>
        </p:nvSpPr>
        <p:spPr>
          <a:xfrm>
            <a:off x="4574372" y="1795537"/>
            <a:ext cx="1571625" cy="608558"/>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3E3A39"/>
                </a:solidFill>
                <a:latin typeface="Inter" pitchFamily="34" charset="0"/>
                <a:ea typeface="Inter" pitchFamily="34" charset="-122"/>
                <a:cs typeface="Inter" pitchFamily="34" charset="-120"/>
              </a:rPr>
              <a:t>Que privilégiez-vous : céder pour éviter le malaise, refuser sèchement, ou rappeler le cadre avec calme ?</a:t>
            </a:r>
            <a:endParaRPr lang="en-US" sz="780" dirty="0"/>
          </a:p>
        </p:txBody>
      </p:sp>
      <p:sp>
        <p:nvSpPr>
          <p:cNvPr id="19" name="Text 16"/>
          <p:cNvSpPr/>
          <p:nvPr/>
        </p:nvSpPr>
        <p:spPr>
          <a:xfrm>
            <a:off x="4574372" y="3103011"/>
            <a:ext cx="1571625" cy="340277"/>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Repère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 rester claire sans durcir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inutilement la relation.</a:t>
            </a:r>
            <a:endParaRPr lang="en-US" sz="683" dirty="0"/>
          </a:p>
        </p:txBody>
      </p:sp>
      <p:sp>
        <p:nvSpPr>
          <p:cNvPr id="20" name="Text 17"/>
          <p:cNvSpPr/>
          <p:nvPr/>
        </p:nvSpPr>
        <p:spPr>
          <a:xfrm>
            <a:off x="6426975" y="535781"/>
            <a:ext cx="1724016"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MINI-CAS 3</a:t>
            </a:r>
            <a:endParaRPr lang="en-US" sz="584" dirty="0"/>
          </a:p>
        </p:txBody>
      </p:sp>
      <p:sp>
        <p:nvSpPr>
          <p:cNvPr id="21" name="Text 18"/>
          <p:cNvSpPr/>
          <p:nvPr/>
        </p:nvSpPr>
        <p:spPr>
          <a:xfrm>
            <a:off x="6426975" y="698302"/>
            <a:ext cx="1571625" cy="216015"/>
          </a:xfrm>
          <a:prstGeom prst="rect">
            <a:avLst/>
          </a:prstGeom>
          <a:noFill/>
          <a:ln/>
        </p:spPr>
        <p:txBody>
          <a:bodyPr wrap="none" lIns="0" tIns="0" rIns="0" bIns="0" rtlCol="0" anchor="t">
            <a:spAutoFit/>
          </a:bodyPr>
          <a:lstStyle/>
          <a:p>
            <a:pPr algn="l" indent="0" marL="0">
              <a:lnSpc>
                <a:spcPts val="1700"/>
              </a:lnSpc>
              <a:buNone/>
            </a:pPr>
            <a:r>
              <a:rPr lang="en-US" sz="1431" dirty="0">
                <a:solidFill>
                  <a:srgbClr val="3E3A39"/>
                </a:solidFill>
                <a:latin typeface="Playfair Display" pitchFamily="34" charset="0"/>
                <a:ea typeface="Playfair Display" pitchFamily="34" charset="-122"/>
                <a:cs typeface="Playfair Display" pitchFamily="34" charset="-120"/>
              </a:rPr>
              <a:t>Règle à redire</a:t>
            </a:r>
            <a:endParaRPr lang="en-US" sz="1431" dirty="0"/>
          </a:p>
        </p:txBody>
      </p:sp>
      <p:sp>
        <p:nvSpPr>
          <p:cNvPr id="22" name="Text 19"/>
          <p:cNvSpPr/>
          <p:nvPr/>
        </p:nvSpPr>
        <p:spPr>
          <a:xfrm>
            <a:off x="6426975" y="985754"/>
            <a:ext cx="1571625" cy="65834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Un enfant recommence un comportement déjà repris plusieurs fois dans la journée.</a:t>
            </a:r>
            <a:endParaRPr lang="en-US" sz="834" dirty="0"/>
          </a:p>
        </p:txBody>
      </p:sp>
      <p:sp>
        <p:nvSpPr>
          <p:cNvPr id="23" name="Text 20"/>
          <p:cNvSpPr/>
          <p:nvPr/>
        </p:nvSpPr>
        <p:spPr>
          <a:xfrm>
            <a:off x="6426975" y="1744107"/>
            <a:ext cx="1571625" cy="608558"/>
          </a:xfrm>
          <a:prstGeom prst="rect">
            <a:avLst/>
          </a:prstGeom>
          <a:noFill/>
          <a:ln/>
        </p:spPr>
        <p:txBody>
          <a:bodyPr wrap="square" lIns="0" tIns="0" rIns="0" bIns="0" rtlCol="0" anchor="t">
            <a:spAutoFit/>
          </a:bodyPr>
          <a:lstStyle/>
          <a:p>
            <a:pPr algn="l" indent="0" marL="0">
              <a:lnSpc>
                <a:spcPts val="1200"/>
              </a:lnSpc>
              <a:buNone/>
            </a:pPr>
            <a:r>
              <a:rPr lang="en-US" sz="780" dirty="0">
                <a:solidFill>
                  <a:srgbClr val="3E3A39"/>
                </a:solidFill>
                <a:latin typeface="Inter" pitchFamily="34" charset="0"/>
                <a:ea typeface="Inter" pitchFamily="34" charset="-122"/>
                <a:cs typeface="Inter" pitchFamily="34" charset="-120"/>
              </a:rPr>
              <a:t>Que choisissez-vous : menacer, laisser faire, ou redire la règle avec la même stabilité ?</a:t>
            </a:r>
            <a:endParaRPr lang="en-US" sz="780" dirty="0"/>
          </a:p>
        </p:txBody>
      </p:sp>
      <p:sp>
        <p:nvSpPr>
          <p:cNvPr id="24" name="Text 21"/>
          <p:cNvSpPr/>
          <p:nvPr/>
        </p:nvSpPr>
        <p:spPr>
          <a:xfrm>
            <a:off x="6426975" y="3103011"/>
            <a:ext cx="1571625" cy="340277"/>
          </a:xfrm>
          <a:prstGeom prst="rect">
            <a:avLst/>
          </a:prstGeom>
          <a:noFill/>
          <a:ln/>
        </p:spPr>
        <p:txBody>
          <a:bodyPr wrap="square" lIns="0" tIns="68072" rIns="0" bIns="0" rtlCol="0" anchor="t">
            <a:spAutoFit/>
          </a:bodyPr>
          <a:lstStyle/>
          <a:p>
            <a:pPr algn="l" indent="0" marL="0">
              <a:lnSpc>
                <a:spcPts val="1100"/>
              </a:lnSpc>
              <a:buNone/>
            </a:pPr>
            <a:r>
              <a:rPr lang="en-US" sz="683" b="1" dirty="0">
                <a:solidFill>
                  <a:srgbClr val="3E3A39"/>
                </a:solidFill>
                <a:latin typeface="Inter" pitchFamily="34" charset="0"/>
                <a:ea typeface="Inter" pitchFamily="34" charset="-122"/>
                <a:cs typeface="Inter" pitchFamily="34" charset="-120"/>
              </a:rPr>
              <a:t>Repère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 la constance rassure </a:t>
            </a:r>
            <a:pPr algn="l" indent="0" marL="0">
              <a:lnSpc>
                <a:spcPts val="1100"/>
              </a:lnSpc>
              <a:buNone/>
            </a:pPr>
            <a:r>
              <a:rPr lang="en-US" sz="727" dirty="0">
                <a:solidFill>
                  <a:srgbClr val="6D6662"/>
                </a:solidFill>
                <a:latin typeface="Inter" pitchFamily="34" charset="0"/>
                <a:ea typeface="Inter" pitchFamily="34" charset="-122"/>
                <a:cs typeface="Inter" pitchFamily="34" charset="-120"/>
              </a:rPr>
              <a:t>plus que la montée de ton.</a:t>
            </a:r>
            <a:endParaRPr lang="en-US" sz="683" dirty="0"/>
          </a:p>
        </p:txBody>
      </p:sp>
      <p:sp>
        <p:nvSpPr>
          <p:cNvPr id="25" name="Text 22"/>
          <p:cNvSpPr/>
          <p:nvPr/>
        </p:nvSpPr>
        <p:spPr>
          <a:xfrm>
            <a:off x="2721769" y="3571875"/>
            <a:ext cx="5429250"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L’objectif n’est pas de trouver une formule parfaite,</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mais de repérer la réponse qui reste la plus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professionnelle, la plus lisible et la plus contenante.</a:t>
            </a:r>
            <a:endParaRPr lang="en-US" sz="784"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2536031" cy="5143500"/>
          </a:xfrm>
          <a:prstGeom prst="rect">
            <a:avLst/>
          </a:prstGeom>
          <a:solidFill>
            <a:srgbClr val="000000">
              <a:alpha val="0"/>
            </a:srgbClr>
          </a:solidFill>
          <a:ln/>
        </p:spPr>
      </p:sp>
      <p:sp>
        <p:nvSpPr>
          <p:cNvPr id="4" name="Shape 1"/>
          <p:cNvSpPr/>
          <p:nvPr/>
        </p:nvSpPr>
        <p:spPr>
          <a:xfrm>
            <a:off x="2528888" y="0"/>
            <a:ext cx="7144" cy="5143500"/>
          </a:xfrm>
          <a:prstGeom prst="rect">
            <a:avLst/>
          </a:prstGeom>
          <a:solidFill>
            <a:srgbClr val="FCEAD7"/>
          </a:solidFill>
          <a:ln/>
        </p:spPr>
      </p:sp>
      <p:sp>
        <p:nvSpPr>
          <p:cNvPr id="5" name="Text 2"/>
          <p:cNvSpPr/>
          <p:nvPr/>
        </p:nvSpPr>
        <p:spPr>
          <a:xfrm>
            <a:off x="314325" y="400050"/>
            <a:ext cx="2072525"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SYNTHÈSE</a:t>
            </a:r>
            <a:endParaRPr lang="en-US" sz="584" dirty="0"/>
          </a:p>
        </p:txBody>
      </p:sp>
      <p:sp>
        <p:nvSpPr>
          <p:cNvPr id="6" name="Text 3"/>
          <p:cNvSpPr/>
          <p:nvPr/>
        </p:nvSpPr>
        <p:spPr>
          <a:xfrm>
            <a:off x="314325" y="605433"/>
            <a:ext cx="2072525" cy="2106123"/>
          </a:xfrm>
          <a:prstGeom prst="rect">
            <a:avLst/>
          </a:prstGeom>
          <a:noFill/>
          <a:ln/>
        </p:spPr>
        <p:txBody>
          <a:bodyPr wrap="square" lIns="0" tIns="0" rIns="0" bIns="0" rtlCol="0" anchor="t">
            <a:spAutoFit/>
          </a:bodyPr>
          <a:lstStyle/>
          <a:p>
            <a:pPr algn="l" indent="0" marL="0">
              <a:lnSpc>
                <a:spcPts val="2400"/>
              </a:lnSpc>
              <a:buNone/>
            </a:pPr>
            <a:r>
              <a:rPr lang="en-US" sz="1964" b="1" dirty="0">
                <a:solidFill>
                  <a:srgbClr val="3E3A39"/>
                </a:solidFill>
                <a:latin typeface="Playfair Display" pitchFamily="34" charset="0"/>
                <a:ea typeface="Playfair Display" pitchFamily="34" charset="-122"/>
                <a:cs typeface="Playfair Display" pitchFamily="34" charset="-120"/>
              </a:rPr>
              <a:t>Quelques repères solides suffisent à construire une posture professionnelle fiable</a:t>
            </a:r>
            <a:endParaRPr lang="en-US" sz="1964" dirty="0"/>
          </a:p>
        </p:txBody>
      </p:sp>
      <p:sp>
        <p:nvSpPr>
          <p:cNvPr id="7" name="Text 4"/>
          <p:cNvSpPr/>
          <p:nvPr/>
        </p:nvSpPr>
        <p:spPr>
          <a:xfrm>
            <a:off x="314325" y="2797280"/>
            <a:ext cx="2072525" cy="750875"/>
          </a:xfrm>
          <a:prstGeom prst="rect">
            <a:avLst/>
          </a:prstGeom>
          <a:noFill/>
          <a:ln/>
        </p:spPr>
        <p:txBody>
          <a:bodyPr wrap="square" lIns="0" tIns="0" rIns="0" bIns="0" rtlCol="0" anchor="t">
            <a:spAutoFit/>
          </a:bodyPr>
          <a:lstStyle/>
          <a:p>
            <a:pPr algn="l" indent="0" marL="0">
              <a:lnSpc>
                <a:spcPts val="1500"/>
              </a:lnSpc>
              <a:buNone/>
            </a:pPr>
            <a:r>
              <a:rPr lang="en-US" sz="942" dirty="0">
                <a:solidFill>
                  <a:srgbClr val="5F5A58"/>
                </a:solidFill>
                <a:latin typeface="Inter" pitchFamily="34" charset="0"/>
                <a:ea typeface="Inter" pitchFamily="34" charset="-122"/>
                <a:cs typeface="Inter" pitchFamily="34" charset="-120"/>
              </a:rPr>
              <a:t>À la fin de la formation, l’essentiel n’est pas de tout retenir, mais de savoir sur quoi s’appuyer dans les situations concrètes.</a:t>
            </a:r>
            <a:endParaRPr lang="en-US" sz="942" dirty="0"/>
          </a:p>
        </p:txBody>
      </p:sp>
      <p:sp>
        <p:nvSpPr>
          <p:cNvPr id="8" name="Text 5"/>
          <p:cNvSpPr/>
          <p:nvPr/>
        </p:nvSpPr>
        <p:spPr>
          <a:xfrm>
            <a:off x="314325" y="3662456"/>
            <a:ext cx="2071688" cy="736922"/>
          </a:xfrm>
          <a:prstGeom prst="rect">
            <a:avLst/>
          </a:prstGeom>
          <a:noFill/>
          <a:ln/>
        </p:spPr>
        <p:txBody>
          <a:bodyPr wrap="square" lIns="0" tIns="85090"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Une posture professionnelle juste</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 repose sur quelques repères stables,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simples à mobiliser et utiles dans la </a:t>
            </a:r>
            <a:pPr algn="l" indent="0" marL="0">
              <a:lnSpc>
                <a:spcPts val="1300"/>
              </a:lnSpc>
              <a:buNone/>
            </a:pPr>
            <a:r>
              <a:rPr lang="en-US" sz="834" dirty="0">
                <a:solidFill>
                  <a:srgbClr val="6C6662"/>
                </a:solidFill>
                <a:latin typeface="Inter" pitchFamily="34" charset="0"/>
                <a:ea typeface="Inter" pitchFamily="34" charset="-122"/>
                <a:cs typeface="Inter" pitchFamily="34" charset="-120"/>
              </a:rPr>
              <a:t>durée.</a:t>
            </a:r>
            <a:endParaRPr lang="en-US" sz="784" dirty="0"/>
          </a:p>
        </p:txBody>
      </p:sp>
      <p:sp>
        <p:nvSpPr>
          <p:cNvPr id="9" name="Text 6"/>
          <p:cNvSpPr/>
          <p:nvPr/>
        </p:nvSpPr>
        <p:spPr>
          <a:xfrm>
            <a:off x="314325" y="5030986"/>
            <a:ext cx="2072525"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23</a:t>
            </a:r>
            <a:endParaRPr lang="en-US" sz="634" dirty="0"/>
          </a:p>
        </p:txBody>
      </p:sp>
      <p:sp>
        <p:nvSpPr>
          <p:cNvPr id="10" name="Text 7"/>
          <p:cNvSpPr/>
          <p:nvPr/>
        </p:nvSpPr>
        <p:spPr>
          <a:xfrm>
            <a:off x="2744037" y="421481"/>
            <a:ext cx="2650331"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REPÈRE 1</a:t>
            </a:r>
            <a:endParaRPr lang="en-US" sz="584" dirty="0"/>
          </a:p>
        </p:txBody>
      </p:sp>
      <p:sp>
        <p:nvSpPr>
          <p:cNvPr id="11" name="Text 8"/>
          <p:cNvSpPr/>
          <p:nvPr/>
        </p:nvSpPr>
        <p:spPr>
          <a:xfrm>
            <a:off x="2744037" y="569714"/>
            <a:ext cx="2143125" cy="416012"/>
          </a:xfrm>
          <a:prstGeom prst="rect">
            <a:avLst/>
          </a:prstGeom>
          <a:noFill/>
          <a:ln/>
        </p:spPr>
        <p:txBody>
          <a:bodyPr wrap="square" lIns="0" tIns="0" rIns="0" bIns="0" rtlCol="0" anchor="t">
            <a:spAutoFit/>
          </a:bodyPr>
          <a:lstStyle/>
          <a:p>
            <a:pPr algn="l" indent="0" marL="0">
              <a:lnSpc>
                <a:spcPts val="1600"/>
              </a:lnSpc>
              <a:buNone/>
            </a:pPr>
            <a:r>
              <a:rPr lang="en-US" sz="1377" dirty="0">
                <a:solidFill>
                  <a:srgbClr val="3E3A39"/>
                </a:solidFill>
                <a:latin typeface="Playfair Display" pitchFamily="34" charset="0"/>
                <a:ea typeface="Playfair Display" pitchFamily="34" charset="-122"/>
                <a:cs typeface="Playfair Display" pitchFamily="34" charset="-120"/>
              </a:rPr>
              <a:t>Accueillir sans se disperser</a:t>
            </a:r>
            <a:endParaRPr lang="en-US" sz="1377" dirty="0"/>
          </a:p>
        </p:txBody>
      </p:sp>
      <p:sp>
        <p:nvSpPr>
          <p:cNvPr id="12" name="Text 9"/>
          <p:cNvSpPr/>
          <p:nvPr/>
        </p:nvSpPr>
        <p:spPr>
          <a:xfrm>
            <a:off x="2744037" y="1028588"/>
            <a:ext cx="2143125"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Être disponible, observer et reconnaître les émotions tout en gardant une présence stable.</a:t>
            </a:r>
            <a:endParaRPr lang="en-US" sz="834" dirty="0"/>
          </a:p>
        </p:txBody>
      </p:sp>
      <p:sp>
        <p:nvSpPr>
          <p:cNvPr id="13" name="Text 10"/>
          <p:cNvSpPr/>
          <p:nvPr/>
        </p:nvSpPr>
        <p:spPr>
          <a:xfrm>
            <a:off x="5522956" y="421481"/>
            <a:ext cx="2650331"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REPÈRE 2</a:t>
            </a:r>
            <a:endParaRPr lang="en-US" sz="584" dirty="0"/>
          </a:p>
        </p:txBody>
      </p:sp>
      <p:sp>
        <p:nvSpPr>
          <p:cNvPr id="14" name="Text 11"/>
          <p:cNvSpPr/>
          <p:nvPr/>
        </p:nvSpPr>
        <p:spPr>
          <a:xfrm>
            <a:off x="5522956" y="569714"/>
            <a:ext cx="2143125" cy="208006"/>
          </a:xfrm>
          <a:prstGeom prst="rect">
            <a:avLst/>
          </a:prstGeom>
          <a:noFill/>
          <a:ln/>
        </p:spPr>
        <p:txBody>
          <a:bodyPr wrap="none" lIns="0" tIns="0" rIns="0" bIns="0" rtlCol="0" anchor="t">
            <a:spAutoFit/>
          </a:bodyPr>
          <a:lstStyle/>
          <a:p>
            <a:pPr algn="l" indent="0" marL="0">
              <a:lnSpc>
                <a:spcPts val="1600"/>
              </a:lnSpc>
              <a:buNone/>
            </a:pPr>
            <a:r>
              <a:rPr lang="en-US" sz="1377" dirty="0">
                <a:solidFill>
                  <a:srgbClr val="3E3A39"/>
                </a:solidFill>
                <a:latin typeface="Playfair Display" pitchFamily="34" charset="0"/>
                <a:ea typeface="Playfair Display" pitchFamily="34" charset="-122"/>
                <a:cs typeface="Playfair Display" pitchFamily="34" charset="-120"/>
              </a:rPr>
              <a:t>Cadrer sans durcir</a:t>
            </a:r>
            <a:endParaRPr lang="en-US" sz="1377" dirty="0"/>
          </a:p>
        </p:txBody>
      </p:sp>
      <p:sp>
        <p:nvSpPr>
          <p:cNvPr id="15" name="Text 12"/>
          <p:cNvSpPr/>
          <p:nvPr/>
        </p:nvSpPr>
        <p:spPr>
          <a:xfrm>
            <a:off x="5522956" y="820582"/>
            <a:ext cx="2143125"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Poser des règles lisibles et constantes aide l’enfant et protège la relation avec les familles.</a:t>
            </a:r>
            <a:endParaRPr lang="en-US" sz="834" dirty="0"/>
          </a:p>
        </p:txBody>
      </p:sp>
      <p:sp>
        <p:nvSpPr>
          <p:cNvPr id="16" name="Text 13"/>
          <p:cNvSpPr/>
          <p:nvPr/>
        </p:nvSpPr>
        <p:spPr>
          <a:xfrm>
            <a:off x="2744037" y="1708361"/>
            <a:ext cx="2650331"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REPÈRE 3</a:t>
            </a:r>
            <a:endParaRPr lang="en-US" sz="584" dirty="0"/>
          </a:p>
        </p:txBody>
      </p:sp>
      <p:sp>
        <p:nvSpPr>
          <p:cNvPr id="17" name="Text 14"/>
          <p:cNvSpPr/>
          <p:nvPr/>
        </p:nvSpPr>
        <p:spPr>
          <a:xfrm>
            <a:off x="2744037" y="1856594"/>
            <a:ext cx="2143125" cy="416012"/>
          </a:xfrm>
          <a:prstGeom prst="rect">
            <a:avLst/>
          </a:prstGeom>
          <a:noFill/>
          <a:ln/>
        </p:spPr>
        <p:txBody>
          <a:bodyPr wrap="square" lIns="0" tIns="0" rIns="0" bIns="0" rtlCol="0" anchor="t">
            <a:spAutoFit/>
          </a:bodyPr>
          <a:lstStyle/>
          <a:p>
            <a:pPr algn="l" indent="0" marL="0">
              <a:lnSpc>
                <a:spcPts val="1600"/>
              </a:lnSpc>
              <a:buNone/>
            </a:pPr>
            <a:r>
              <a:rPr lang="en-US" sz="1377" dirty="0">
                <a:solidFill>
                  <a:srgbClr val="3E3A39"/>
                </a:solidFill>
                <a:latin typeface="Playfair Display" pitchFamily="34" charset="0"/>
                <a:ea typeface="Playfair Display" pitchFamily="34" charset="-122"/>
                <a:cs typeface="Playfair Display" pitchFamily="34" charset="-120"/>
              </a:rPr>
              <a:t>Communiquer à partir des faits</a:t>
            </a:r>
            <a:endParaRPr lang="en-US" sz="1377" dirty="0"/>
          </a:p>
        </p:txBody>
      </p:sp>
      <p:sp>
        <p:nvSpPr>
          <p:cNvPr id="18" name="Text 15"/>
          <p:cNvSpPr/>
          <p:nvPr/>
        </p:nvSpPr>
        <p:spPr>
          <a:xfrm>
            <a:off x="2744037" y="2315468"/>
            <a:ext cx="2143125"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Des paroles simples, précises et respectueuses renforcent la confiance professionnelle.</a:t>
            </a:r>
            <a:endParaRPr lang="en-US" sz="834" dirty="0"/>
          </a:p>
        </p:txBody>
      </p:sp>
      <p:sp>
        <p:nvSpPr>
          <p:cNvPr id="19" name="Text 16"/>
          <p:cNvSpPr/>
          <p:nvPr/>
        </p:nvSpPr>
        <p:spPr>
          <a:xfrm>
            <a:off x="5522956" y="1708361"/>
            <a:ext cx="2650331" cy="105370"/>
          </a:xfrm>
          <a:prstGeom prst="rect">
            <a:avLst/>
          </a:prstGeom>
          <a:noFill/>
          <a:ln/>
        </p:spPr>
        <p:txBody>
          <a:bodyPr wrap="none" lIns="0" tIns="0" rIns="0" bIns="0" rtlCol="0" anchor="t">
            <a:spAutoFit/>
          </a:bodyPr>
          <a:lstStyle/>
          <a:p>
            <a:pPr algn="l" indent="0" marL="0">
              <a:lnSpc>
                <a:spcPts val="800"/>
              </a:lnSpc>
              <a:buNone/>
            </a:pPr>
            <a:r>
              <a:rPr lang="en-US" sz="584" b="1" spc="1" kern="0" dirty="0">
                <a:solidFill>
                  <a:srgbClr val="3FA7A3"/>
                </a:solidFill>
                <a:latin typeface="Inter" pitchFamily="34" charset="0"/>
                <a:ea typeface="Inter" pitchFamily="34" charset="-122"/>
                <a:cs typeface="Inter" pitchFamily="34" charset="-120"/>
              </a:rPr>
              <a:t>REPÈRE 4</a:t>
            </a:r>
            <a:endParaRPr lang="en-US" sz="584" dirty="0"/>
          </a:p>
        </p:txBody>
      </p:sp>
      <p:sp>
        <p:nvSpPr>
          <p:cNvPr id="20" name="Text 17"/>
          <p:cNvSpPr/>
          <p:nvPr/>
        </p:nvSpPr>
        <p:spPr>
          <a:xfrm>
            <a:off x="5522956" y="1856594"/>
            <a:ext cx="2143125" cy="208006"/>
          </a:xfrm>
          <a:prstGeom prst="rect">
            <a:avLst/>
          </a:prstGeom>
          <a:noFill/>
          <a:ln/>
        </p:spPr>
        <p:txBody>
          <a:bodyPr wrap="none" lIns="0" tIns="0" rIns="0" bIns="0" rtlCol="0" anchor="t">
            <a:spAutoFit/>
          </a:bodyPr>
          <a:lstStyle/>
          <a:p>
            <a:pPr algn="l" indent="0" marL="0">
              <a:lnSpc>
                <a:spcPts val="1600"/>
              </a:lnSpc>
              <a:buNone/>
            </a:pPr>
            <a:r>
              <a:rPr lang="en-US" sz="1377" dirty="0">
                <a:solidFill>
                  <a:srgbClr val="3E3A39"/>
                </a:solidFill>
                <a:latin typeface="Playfair Display" pitchFamily="34" charset="0"/>
                <a:ea typeface="Playfair Display" pitchFamily="34" charset="-122"/>
                <a:cs typeface="Playfair Display" pitchFamily="34" charset="-120"/>
              </a:rPr>
              <a:t>Rester constante</a:t>
            </a:r>
            <a:endParaRPr lang="en-US" sz="1377" dirty="0"/>
          </a:p>
        </p:txBody>
      </p:sp>
      <p:sp>
        <p:nvSpPr>
          <p:cNvPr id="21" name="Text 18"/>
          <p:cNvSpPr/>
          <p:nvPr/>
        </p:nvSpPr>
        <p:spPr>
          <a:xfrm>
            <a:off x="5522956" y="2107462"/>
            <a:ext cx="2143125" cy="486891"/>
          </a:xfrm>
          <a:prstGeom prst="rect">
            <a:avLst/>
          </a:prstGeom>
          <a:noFill/>
          <a:ln/>
        </p:spPr>
        <p:txBody>
          <a:bodyPr wrap="square" lIns="0" tIns="0" rIns="0" bIns="0" rtlCol="0" anchor="t">
            <a:spAutoFit/>
          </a:bodyPr>
          <a:lstStyle/>
          <a:p>
            <a:pPr algn="l" indent="0" marL="0">
              <a:lnSpc>
                <a:spcPts val="1300"/>
              </a:lnSpc>
              <a:buNone/>
            </a:pPr>
            <a:r>
              <a:rPr lang="en-US" sz="834" dirty="0">
                <a:solidFill>
                  <a:srgbClr val="5F5A58"/>
                </a:solidFill>
                <a:latin typeface="Inter" pitchFamily="34" charset="0"/>
                <a:ea typeface="Inter" pitchFamily="34" charset="-122"/>
                <a:cs typeface="Inter" pitchFamily="34" charset="-120"/>
              </a:rPr>
              <a:t>Ce sont la régularité, la cohérence et la fiabilité qui rendent la posture rassurante au quotidien.</a:t>
            </a:r>
            <a:endParaRPr lang="en-US" sz="834" dirty="0"/>
          </a:p>
        </p:txBody>
      </p:sp>
      <p:sp>
        <p:nvSpPr>
          <p:cNvPr id="22" name="Shape 19"/>
          <p:cNvSpPr/>
          <p:nvPr/>
        </p:nvSpPr>
        <p:spPr>
          <a:xfrm>
            <a:off x="2744037" y="2930947"/>
            <a:ext cx="5429250" cy="1057275"/>
          </a:xfrm>
          <a:prstGeom prst="rect">
            <a:avLst/>
          </a:prstGeom>
          <a:solidFill>
            <a:srgbClr val="F3E9DC"/>
          </a:solidFill>
          <a:ln w="9144">
            <a:solidFill>
              <a:srgbClr val="3FA7A3">
                <a:alpha val="24000"/>
              </a:srgbClr>
            </a:solidFill>
            <a:prstDash val="solid"/>
          </a:ln>
        </p:spPr>
      </p:sp>
      <p:pic>
        <p:nvPicPr>
          <p:cNvPr id="23" name="Image 1" descr="preencoded.png">    </p:cNvPr>
          <p:cNvPicPr>
            <a:picLocks noChangeAspect="1"/>
          </p:cNvPicPr>
          <p:nvPr/>
        </p:nvPicPr>
        <p:blipFill>
          <a:blip r:embed="rId2"/>
          <a:stretch>
            <a:fillRect/>
          </a:stretch>
        </p:blipFill>
        <p:spPr>
          <a:xfrm>
            <a:off x="2744037" y="2930947"/>
            <a:ext cx="5429250" cy="1057275"/>
          </a:xfrm>
          <a:prstGeom prst="rect">
            <a:avLst/>
          </a:prstGeom>
        </p:spPr>
      </p:pic>
      <p:sp>
        <p:nvSpPr>
          <p:cNvPr id="24" name="Text 20"/>
          <p:cNvSpPr/>
          <p:nvPr/>
        </p:nvSpPr>
        <p:spPr>
          <a:xfrm>
            <a:off x="2744037" y="4059659"/>
            <a:ext cx="5143500" cy="388888"/>
          </a:xfrm>
          <a:prstGeom prst="rect">
            <a:avLst/>
          </a:prstGeom>
          <a:noFill/>
          <a:ln/>
        </p:spPr>
        <p:txBody>
          <a:bodyPr wrap="square" lIns="0" tIns="68072" rIns="0" bIns="0" rtlCol="0" anchor="t">
            <a:spAutoFit/>
          </a:bodyPr>
          <a:lstStyle/>
          <a:p>
            <a:pPr algn="l" indent="0" marL="0">
              <a:lnSpc>
                <a:spcPts val="1300"/>
              </a:lnSpc>
              <a:buNone/>
            </a:pPr>
            <a:r>
              <a:rPr lang="en-US" sz="784" b="1" dirty="0">
                <a:solidFill>
                  <a:srgbClr val="3E3A39"/>
                </a:solidFill>
                <a:latin typeface="Inter" pitchFamily="34" charset="0"/>
                <a:ea typeface="Inter" pitchFamily="34" charset="-122"/>
                <a:cs typeface="Inter" pitchFamily="34" charset="-120"/>
              </a:rPr>
              <a:t>Quand ces repères deviennent habituels,</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 la professionnelle gagne en assurance, en lisibilité </a:t>
            </a:r>
            <a:pPr algn="l" indent="0" marL="0">
              <a:lnSpc>
                <a:spcPts val="1300"/>
              </a:lnSpc>
              <a:buNone/>
            </a:pPr>
            <a:r>
              <a:rPr lang="en-US" sz="834" dirty="0">
                <a:solidFill>
                  <a:srgbClr val="6D6662"/>
                </a:solidFill>
                <a:latin typeface="Inter" pitchFamily="34" charset="0"/>
                <a:ea typeface="Inter" pitchFamily="34" charset="-122"/>
                <a:cs typeface="Inter" pitchFamily="34" charset="-120"/>
              </a:rPr>
              <a:t>et en qualité de relation avec l’enfant et sa famille.</a:t>
            </a:r>
            <a:endParaRPr lang="en-US" sz="784"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2286000"/>
          </a:xfrm>
          <a:prstGeom prst="rect">
            <a:avLst/>
          </a:prstGeom>
          <a:solidFill>
            <a:srgbClr val="F3E9DC"/>
          </a:solidFill>
          <a:ln/>
        </p:spPr>
      </p:sp>
      <p:sp>
        <p:nvSpPr>
          <p:cNvPr id="4" name="Shape 1"/>
          <p:cNvSpPr/>
          <p:nvPr/>
        </p:nvSpPr>
        <p:spPr>
          <a:xfrm>
            <a:off x="0" y="2278856"/>
            <a:ext cx="9144000" cy="7144"/>
          </a:xfrm>
          <a:prstGeom prst="rect">
            <a:avLst/>
          </a:prstGeom>
          <a:solidFill>
            <a:srgbClr val="FCEAD7"/>
          </a:solidFill>
          <a:ln/>
        </p:spPr>
      </p:sp>
      <p:pic>
        <p:nvPicPr>
          <p:cNvPr id="5" name="Image 1" descr="preencoded.png">    </p:cNvPr>
          <p:cNvPicPr>
            <a:picLocks noChangeAspect="1"/>
          </p:cNvPicPr>
          <p:nvPr/>
        </p:nvPicPr>
        <p:blipFill>
          <a:blip r:embed="rId2"/>
          <a:stretch>
            <a:fillRect/>
          </a:stretch>
        </p:blipFill>
        <p:spPr>
          <a:xfrm>
            <a:off x="0" y="0"/>
            <a:ext cx="9144000" cy="2286000"/>
          </a:xfrm>
          <a:prstGeom prst="rect">
            <a:avLst/>
          </a:prstGeom>
        </p:spPr>
      </p:pic>
      <p:sp>
        <p:nvSpPr>
          <p:cNvPr id="6" name="Text 2"/>
          <p:cNvSpPr/>
          <p:nvPr/>
        </p:nvSpPr>
        <p:spPr>
          <a:xfrm>
            <a:off x="4305951" y="2528888"/>
            <a:ext cx="532070" cy="105370"/>
          </a:xfrm>
          <a:prstGeom prst="rect">
            <a:avLst/>
          </a:prstGeom>
          <a:noFill/>
          <a:ln/>
        </p:spPr>
        <p:txBody>
          <a:bodyPr wrap="none" lIns="0" tIns="0" rIns="0" bIns="0" rtlCol="0" anchor="t">
            <a:spAutoFit/>
          </a:bodyPr>
          <a:lstStyle/>
          <a:p>
            <a:pPr algn="l" indent="0" marL="0">
              <a:lnSpc>
                <a:spcPts val="800"/>
              </a:lnSpc>
              <a:buNone/>
            </a:pPr>
            <a:r>
              <a:rPr lang="en-US" sz="584" b="1" spc="2" kern="0" dirty="0">
                <a:solidFill>
                  <a:srgbClr val="F2A65A"/>
                </a:solidFill>
                <a:latin typeface="Inter" pitchFamily="34" charset="0"/>
                <a:ea typeface="Inter" pitchFamily="34" charset="-122"/>
                <a:cs typeface="Inter" pitchFamily="34" charset="-120"/>
              </a:rPr>
              <a:t>CLÔTURE</a:t>
            </a:r>
            <a:endParaRPr lang="en-US" sz="584" dirty="0"/>
          </a:p>
        </p:txBody>
      </p:sp>
      <p:sp>
        <p:nvSpPr>
          <p:cNvPr id="7" name="Text 3"/>
          <p:cNvSpPr/>
          <p:nvPr/>
        </p:nvSpPr>
        <p:spPr>
          <a:xfrm>
            <a:off x="642938" y="2719983"/>
            <a:ext cx="7858125" cy="648072"/>
          </a:xfrm>
          <a:prstGeom prst="rect">
            <a:avLst/>
          </a:prstGeom>
          <a:noFill/>
          <a:ln/>
        </p:spPr>
        <p:txBody>
          <a:bodyPr wrap="square" lIns="0" tIns="0" rIns="0" bIns="0" rtlCol="0" anchor="t">
            <a:spAutoFit/>
          </a:bodyPr>
          <a:lstStyle/>
          <a:p>
            <a:pPr algn="ctr" indent="0" marL="0">
              <a:lnSpc>
                <a:spcPts val="2600"/>
              </a:lnSpc>
              <a:buNone/>
            </a:pPr>
            <a:r>
              <a:rPr lang="en-US" sz="2121" b="1" dirty="0">
                <a:solidFill>
                  <a:srgbClr val="3E3A39"/>
                </a:solidFill>
                <a:latin typeface="Playfair Display" pitchFamily="34" charset="0"/>
                <a:ea typeface="Playfair Display" pitchFamily="34" charset="-122"/>
                <a:cs typeface="Playfair Display" pitchFamily="34" charset="-120"/>
              </a:rPr>
              <a:t>Construire une posture professionnelle juste, c’est apprendre à accueillir, cadrer et rassurer dans la durée</a:t>
            </a:r>
            <a:endParaRPr lang="en-US" sz="2121" dirty="0"/>
          </a:p>
        </p:txBody>
      </p:sp>
      <p:sp>
        <p:nvSpPr>
          <p:cNvPr id="8" name="Text 4"/>
          <p:cNvSpPr/>
          <p:nvPr/>
        </p:nvSpPr>
        <p:spPr>
          <a:xfrm>
            <a:off x="642938" y="3425205"/>
            <a:ext cx="7858125" cy="380572"/>
          </a:xfrm>
          <a:prstGeom prst="rect">
            <a:avLst/>
          </a:prstGeom>
          <a:noFill/>
          <a:ln/>
        </p:spPr>
        <p:txBody>
          <a:bodyPr wrap="square" lIns="0" tIns="0" rIns="0" bIns="0" rtlCol="0" anchor="t">
            <a:spAutoFit/>
          </a:bodyPr>
          <a:lstStyle/>
          <a:p>
            <a:pPr algn="ctr" indent="0" marL="0">
              <a:lnSpc>
                <a:spcPts val="1500"/>
              </a:lnSpc>
              <a:buNone/>
            </a:pPr>
            <a:r>
              <a:rPr lang="en-US" sz="942" dirty="0">
                <a:solidFill>
                  <a:srgbClr val="5F5A58"/>
                </a:solidFill>
                <a:latin typeface="Inter" pitchFamily="34" charset="0"/>
                <a:ea typeface="Inter" pitchFamily="34" charset="-122"/>
                <a:cs typeface="Inter" pitchFamily="34" charset="-120"/>
              </a:rPr>
              <a:t>Se repérer dans le métier d’assistante maternelle, ce n’est pas tout savoir d’un coup. C’est acquérir des repères solides pour agir avec plus de clarté, de calme et de cohérence au quotidien.</a:t>
            </a:r>
            <a:endParaRPr lang="en-US" sz="942" dirty="0"/>
          </a:p>
        </p:txBody>
      </p:sp>
      <p:sp>
        <p:nvSpPr>
          <p:cNvPr id="9" name="Text 5"/>
          <p:cNvSpPr/>
          <p:nvPr/>
        </p:nvSpPr>
        <p:spPr>
          <a:xfrm>
            <a:off x="1000125" y="3941508"/>
            <a:ext cx="2295516" cy="105370"/>
          </a:xfrm>
          <a:prstGeom prst="rect">
            <a:avLst/>
          </a:prstGeom>
          <a:noFill/>
          <a:ln/>
        </p:spPr>
        <p:txBody>
          <a:bodyPr wrap="none" lIns="0" tIns="0" rIns="0" bIns="0" rtlCol="0" anchor="t">
            <a:spAutoFit/>
          </a:bodyPr>
          <a:lstStyle/>
          <a:p>
            <a:pPr algn="ctr" indent="0" marL="0">
              <a:lnSpc>
                <a:spcPts val="800"/>
              </a:lnSpc>
              <a:buNone/>
            </a:pPr>
            <a:r>
              <a:rPr lang="en-US" sz="584" b="1" spc="1" kern="0" dirty="0">
                <a:solidFill>
                  <a:srgbClr val="3FA7A3"/>
                </a:solidFill>
                <a:latin typeface="Inter" pitchFamily="34" charset="0"/>
                <a:ea typeface="Inter" pitchFamily="34" charset="-122"/>
                <a:cs typeface="Inter" pitchFamily="34" charset="-120"/>
              </a:rPr>
              <a:t>SE REPÉRER</a:t>
            </a:r>
            <a:endParaRPr lang="en-US" sz="584" dirty="0"/>
          </a:p>
        </p:txBody>
      </p:sp>
      <p:sp>
        <p:nvSpPr>
          <p:cNvPr id="10" name="Text 6"/>
          <p:cNvSpPr/>
          <p:nvPr/>
        </p:nvSpPr>
        <p:spPr>
          <a:xfrm>
            <a:off x="1076306" y="4082597"/>
            <a:ext cx="2143125" cy="486891"/>
          </a:xfrm>
          <a:prstGeom prst="rect">
            <a:avLst/>
          </a:prstGeom>
          <a:noFill/>
          <a:ln/>
        </p:spPr>
        <p:txBody>
          <a:bodyPr wrap="square" lIns="0" tIns="0" rIns="0" bIns="0" rtlCol="0" anchor="t">
            <a:spAutoFit/>
          </a:bodyPr>
          <a:lstStyle/>
          <a:p>
            <a:pPr algn="ctr" indent="0" marL="0">
              <a:lnSpc>
                <a:spcPts val="1300"/>
              </a:lnSpc>
              <a:buNone/>
            </a:pPr>
            <a:r>
              <a:rPr lang="en-US" sz="834" dirty="0">
                <a:solidFill>
                  <a:srgbClr val="3E3A39"/>
                </a:solidFill>
                <a:latin typeface="Inter" pitchFamily="34" charset="0"/>
                <a:ea typeface="Inter" pitchFamily="34" charset="-122"/>
                <a:cs typeface="Inter" pitchFamily="34" charset="-120"/>
              </a:rPr>
              <a:t>Comprendre son rôle permet d’agir avec davantage de sens et de sécurité dans le quotidien professionnel.</a:t>
            </a:r>
            <a:endParaRPr lang="en-US" sz="834" dirty="0"/>
          </a:p>
        </p:txBody>
      </p:sp>
      <p:sp>
        <p:nvSpPr>
          <p:cNvPr id="11" name="Text 7"/>
          <p:cNvSpPr/>
          <p:nvPr/>
        </p:nvSpPr>
        <p:spPr>
          <a:xfrm>
            <a:off x="3424228" y="3941508"/>
            <a:ext cx="2295516" cy="105370"/>
          </a:xfrm>
          <a:prstGeom prst="rect">
            <a:avLst/>
          </a:prstGeom>
          <a:noFill/>
          <a:ln/>
        </p:spPr>
        <p:txBody>
          <a:bodyPr wrap="none" lIns="0" tIns="0" rIns="0" bIns="0" rtlCol="0" anchor="t">
            <a:spAutoFit/>
          </a:bodyPr>
          <a:lstStyle/>
          <a:p>
            <a:pPr algn="ctr" indent="0" marL="0">
              <a:lnSpc>
                <a:spcPts val="800"/>
              </a:lnSpc>
              <a:buNone/>
            </a:pPr>
            <a:r>
              <a:rPr lang="en-US" sz="584" b="1" spc="1" kern="0" dirty="0">
                <a:solidFill>
                  <a:srgbClr val="3FA7A3"/>
                </a:solidFill>
                <a:latin typeface="Inter" pitchFamily="34" charset="0"/>
                <a:ea typeface="Inter" pitchFamily="34" charset="-122"/>
                <a:cs typeface="Inter" pitchFamily="34" charset="-120"/>
              </a:rPr>
              <a:t>TENIR SA PLACE</a:t>
            </a:r>
            <a:endParaRPr lang="en-US" sz="584" dirty="0"/>
          </a:p>
        </p:txBody>
      </p:sp>
      <p:sp>
        <p:nvSpPr>
          <p:cNvPr id="12" name="Text 8"/>
          <p:cNvSpPr/>
          <p:nvPr/>
        </p:nvSpPr>
        <p:spPr>
          <a:xfrm>
            <a:off x="3500410" y="4082597"/>
            <a:ext cx="2143125" cy="486891"/>
          </a:xfrm>
          <a:prstGeom prst="rect">
            <a:avLst/>
          </a:prstGeom>
          <a:noFill/>
          <a:ln/>
        </p:spPr>
        <p:txBody>
          <a:bodyPr wrap="square" lIns="0" tIns="0" rIns="0" bIns="0" rtlCol="0" anchor="t">
            <a:spAutoFit/>
          </a:bodyPr>
          <a:lstStyle/>
          <a:p>
            <a:pPr algn="ctr" indent="0" marL="0">
              <a:lnSpc>
                <a:spcPts val="1300"/>
              </a:lnSpc>
              <a:buNone/>
            </a:pPr>
            <a:r>
              <a:rPr lang="en-US" sz="834" dirty="0">
                <a:solidFill>
                  <a:srgbClr val="3E3A39"/>
                </a:solidFill>
                <a:latin typeface="Inter" pitchFamily="34" charset="0"/>
                <a:ea typeface="Inter" pitchFamily="34" charset="-122"/>
                <a:cs typeface="Inter" pitchFamily="34" charset="-120"/>
              </a:rPr>
              <a:t>Une posture claire rend le cadre plus lisible pour l’enfant, les parents et la professionnelle elle-même.</a:t>
            </a:r>
            <a:endParaRPr lang="en-US" sz="834" dirty="0"/>
          </a:p>
        </p:txBody>
      </p:sp>
      <p:sp>
        <p:nvSpPr>
          <p:cNvPr id="13" name="Text 9"/>
          <p:cNvSpPr/>
          <p:nvPr/>
        </p:nvSpPr>
        <p:spPr>
          <a:xfrm>
            <a:off x="5848331" y="3941508"/>
            <a:ext cx="2295544" cy="105370"/>
          </a:xfrm>
          <a:prstGeom prst="rect">
            <a:avLst/>
          </a:prstGeom>
          <a:noFill/>
          <a:ln/>
        </p:spPr>
        <p:txBody>
          <a:bodyPr wrap="none" lIns="0" tIns="0" rIns="0" bIns="0" rtlCol="0" anchor="t">
            <a:spAutoFit/>
          </a:bodyPr>
          <a:lstStyle/>
          <a:p>
            <a:pPr algn="ctr" indent="0" marL="0">
              <a:lnSpc>
                <a:spcPts val="800"/>
              </a:lnSpc>
              <a:buNone/>
            </a:pPr>
            <a:r>
              <a:rPr lang="en-US" sz="584" b="1" spc="1" kern="0" dirty="0">
                <a:solidFill>
                  <a:srgbClr val="3FA7A3"/>
                </a:solidFill>
                <a:latin typeface="Inter" pitchFamily="34" charset="0"/>
                <a:ea typeface="Inter" pitchFamily="34" charset="-122"/>
                <a:cs typeface="Inter" pitchFamily="34" charset="-120"/>
              </a:rPr>
              <a:t>CONSTRUIRE LA CONFIANCE</a:t>
            </a:r>
            <a:endParaRPr lang="en-US" sz="584" dirty="0"/>
          </a:p>
        </p:txBody>
      </p:sp>
      <p:sp>
        <p:nvSpPr>
          <p:cNvPr id="14" name="Text 10"/>
          <p:cNvSpPr/>
          <p:nvPr/>
        </p:nvSpPr>
        <p:spPr>
          <a:xfrm>
            <a:off x="5924541" y="4082597"/>
            <a:ext cx="2143125" cy="486891"/>
          </a:xfrm>
          <a:prstGeom prst="rect">
            <a:avLst/>
          </a:prstGeom>
          <a:noFill/>
          <a:ln/>
        </p:spPr>
        <p:txBody>
          <a:bodyPr wrap="square" lIns="0" tIns="0" rIns="0" bIns="0" rtlCol="0" anchor="t">
            <a:spAutoFit/>
          </a:bodyPr>
          <a:lstStyle/>
          <a:p>
            <a:pPr algn="ctr" indent="0" marL="0">
              <a:lnSpc>
                <a:spcPts val="1300"/>
              </a:lnSpc>
              <a:buNone/>
            </a:pPr>
            <a:r>
              <a:rPr lang="en-US" sz="834" dirty="0">
                <a:solidFill>
                  <a:srgbClr val="3E3A39"/>
                </a:solidFill>
                <a:latin typeface="Inter" pitchFamily="34" charset="0"/>
                <a:ea typeface="Inter" pitchFamily="34" charset="-122"/>
                <a:cs typeface="Inter" pitchFamily="34" charset="-120"/>
              </a:rPr>
              <a:t>La confiance se crée dans la régularité des gestes, la qualité de présence et la stabilité de la parole.</a:t>
            </a:r>
            <a:endParaRPr lang="en-US" sz="834" dirty="0"/>
          </a:p>
        </p:txBody>
      </p:sp>
      <p:sp>
        <p:nvSpPr>
          <p:cNvPr id="15" name="Text 11"/>
          <p:cNvSpPr/>
          <p:nvPr/>
        </p:nvSpPr>
        <p:spPr>
          <a:xfrm>
            <a:off x="1000125" y="4619495"/>
            <a:ext cx="5429250" cy="280002"/>
          </a:xfrm>
          <a:prstGeom prst="rect">
            <a:avLst/>
          </a:prstGeom>
          <a:noFill/>
          <a:ln/>
        </p:spPr>
        <p:txBody>
          <a:bodyPr wrap="square" lIns="0" tIns="0" rIns="0" bIns="0" rtlCol="0" anchor="t">
            <a:spAutoFit/>
          </a:bodyPr>
          <a:lstStyle/>
          <a:p>
            <a:pPr algn="l" indent="0" marL="0">
              <a:lnSpc>
                <a:spcPts val="1100"/>
              </a:lnSpc>
              <a:buNone/>
            </a:pPr>
            <a:r>
              <a:rPr lang="en-US" sz="727" dirty="0">
                <a:solidFill>
                  <a:srgbClr val="746D69"/>
                </a:solidFill>
                <a:latin typeface="Inter" pitchFamily="34" charset="0"/>
                <a:ea typeface="Inter" pitchFamily="34" charset="-122"/>
                <a:cs typeface="Inter" pitchFamily="34" charset="-120"/>
              </a:rPr>
              <a:t>Cette formation visuelle peut désormais servir de support d’animation vivant, tandis que la première version détaillée reste votre support oral complet.</a:t>
            </a:r>
            <a:endParaRPr lang="en-US" sz="727" dirty="0"/>
          </a:p>
        </p:txBody>
      </p:sp>
      <p:sp>
        <p:nvSpPr>
          <p:cNvPr id="16" name="Text 12"/>
          <p:cNvSpPr/>
          <p:nvPr/>
        </p:nvSpPr>
        <p:spPr>
          <a:xfrm>
            <a:off x="7999995" y="4703239"/>
            <a:ext cx="143880" cy="112514"/>
          </a:xfrm>
          <a:prstGeom prst="rect">
            <a:avLst/>
          </a:prstGeom>
          <a:noFill/>
          <a:ln/>
        </p:spPr>
        <p:txBody>
          <a:bodyPr wrap="none" lIns="0" tIns="0" rIns="0" bIns="0" rtlCol="0" anchor="t">
            <a:spAutoFit/>
          </a:bodyPr>
          <a:lstStyle/>
          <a:p>
            <a:pPr algn="l" indent="0" marL="0">
              <a:lnSpc>
                <a:spcPts val="900"/>
              </a:lnSpc>
              <a:buNone/>
            </a:pPr>
            <a:r>
              <a:rPr lang="en-US" sz="634" b="1" spc="1" kern="0" dirty="0">
                <a:solidFill>
                  <a:srgbClr val="F2A65A"/>
                </a:solidFill>
                <a:latin typeface="Inter" pitchFamily="34" charset="0"/>
                <a:ea typeface="Inter" pitchFamily="34" charset="-122"/>
                <a:cs typeface="Inter" pitchFamily="34" charset="-120"/>
              </a:rPr>
              <a:t>24</a:t>
            </a:r>
            <a:endParaRPr lang="en-US" sz="634" dirty="0"/>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2286000"/>
            <a:ext cx="10515600" cy="365760"/>
          </a:xfrm>
          <a:prstGeom prst="rect">
            <a:avLst/>
          </a:prstGeom>
          <a:noFill/>
        </p:spPr>
        <p:txBody>
          <a:bodyPr wrap="square">
            <a:spAutoFit/>
          </a:bodyPr>
          <a:lstStyle/>
          <a:p>
            <a:r>
              <a:rPr sz="1200" b="1" i="0">
                <a:solidFill>
                  <a:srgbClr val="2C5FB8"/>
                </a:solidFill>
              </a:rPr>
              <a:t>VÉRIFIEZ VOS ACQUIS</a:t>
            </a:r>
          </a:p>
        </p:txBody>
      </p:sp>
      <p:sp>
        <p:nvSpPr>
          <p:cNvPr id="3" name="TextBox 2"/>
          <p:cNvSpPr txBox="1"/>
          <p:nvPr/>
        </p:nvSpPr>
        <p:spPr>
          <a:xfrm>
            <a:off x="731520" y="2743200"/>
            <a:ext cx="10515600" cy="1371600"/>
          </a:xfrm>
          <a:prstGeom prst="rect">
            <a:avLst/>
          </a:prstGeom>
          <a:noFill/>
        </p:spPr>
        <p:txBody>
          <a:bodyPr wrap="square">
            <a:spAutoFit/>
          </a:bodyPr>
          <a:lstStyle/>
          <a:p>
            <a:r>
              <a:rPr sz="4000" b="0" i="0"/>
              <a:t>Une journée d’accueil en Guyane française pour comprendre le métier d’assistante maternelle et sa posture professionnelle (1)</a:t>
            </a:r>
          </a:p>
        </p:txBody>
      </p:sp>
      <p:sp>
        <p:nvSpPr>
          <p:cNvPr id="4" name="TextBox 3"/>
          <p:cNvSpPr txBox="1"/>
          <p:nvPr/>
        </p:nvSpPr>
        <p:spPr>
          <a:xfrm>
            <a:off x="731520" y="4114800"/>
            <a:ext cx="10515600" cy="731520"/>
          </a:xfrm>
          <a:prstGeom prst="rect">
            <a:avLst/>
          </a:prstGeom>
          <a:noFill/>
        </p:spPr>
        <p:txBody>
          <a:bodyPr wrap="square">
            <a:spAutoFit/>
          </a:bodyPr>
          <a:lstStyle/>
          <a:p>
            <a:r>
              <a:rPr sz="1800" b="0" i="1">
                <a:solidFill>
                  <a:srgbClr val="7A726A"/>
                </a:solidFill>
              </a:rPr>
              <a:t>3 questions pour valider votre compréhension</a:t>
            </a:r>
          </a:p>
        </p:txBody>
      </p:sp>
      <p:sp>
        <p:nvSpPr>
          <p:cNvPr id="5" name="TextBox 4"/>
          <p:cNvSpPr txBox="1"/>
          <p:nvPr/>
        </p:nvSpPr>
        <p:spPr>
          <a:xfrm>
            <a:off x="731520" y="5943600"/>
            <a:ext cx="10515600" cy="365760"/>
          </a:xfrm>
          <a:prstGeom prst="rect">
            <a:avLst/>
          </a:prstGeom>
          <a:noFill/>
        </p:spPr>
        <p:txBody>
          <a:bodyPr wrap="square">
            <a:spAutoFit/>
          </a:bodyPr>
          <a:lstStyle/>
          <a:p>
            <a:r>
              <a:rPr sz="1000" b="0" i="0">
                <a:solidFill>
                  <a:srgbClr val="7A726A"/>
                </a:solidFill>
              </a:rPr>
              <a:t>— Enrichissement généré par Scribal —</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457200"/>
            <a:ext cx="10515600" cy="365760"/>
          </a:xfrm>
          <a:prstGeom prst="rect">
            <a:avLst/>
          </a:prstGeom>
          <a:noFill/>
        </p:spPr>
        <p:txBody>
          <a:bodyPr wrap="square">
            <a:spAutoFit/>
          </a:bodyPr>
          <a:lstStyle/>
          <a:p>
            <a:r>
              <a:rPr sz="1100" b="1" i="0">
                <a:solidFill>
                  <a:srgbClr val="2C5FB8"/>
                </a:solidFill>
              </a:rPr>
              <a:t>QUESTION 1 · CHAPITRE 18 · UNDERSTAND · HARD</a:t>
            </a:r>
          </a:p>
        </p:txBody>
      </p:sp>
      <p:sp>
        <p:nvSpPr>
          <p:cNvPr id="3" name="TextBox 2"/>
          <p:cNvSpPr txBox="1"/>
          <p:nvPr/>
        </p:nvSpPr>
        <p:spPr>
          <a:xfrm>
            <a:off x="731520" y="1005840"/>
            <a:ext cx="10515600" cy="1371600"/>
          </a:xfrm>
          <a:prstGeom prst="rect">
            <a:avLst/>
          </a:prstGeom>
          <a:noFill/>
        </p:spPr>
        <p:txBody>
          <a:bodyPr wrap="square">
            <a:spAutoFit/>
          </a:bodyPr>
          <a:lstStyle/>
          <a:p>
            <a:r>
              <a:rPr sz="2400" b="0" i="0"/>
              <a:t>Analysez comment une assistante maternelle peut transformer ses repères théoriques en actions concrètes lors des moments sensibles avec les parents.</a:t>
            </a:r>
          </a:p>
        </p:txBody>
      </p:sp>
      <p:sp>
        <p:nvSpPr>
          <p:cNvPr id="4" name="TextBox 3"/>
          <p:cNvSpPr txBox="1"/>
          <p:nvPr/>
        </p:nvSpPr>
        <p:spPr>
          <a:xfrm>
            <a:off x="731520" y="2743200"/>
            <a:ext cx="10515600" cy="3200400"/>
          </a:xfrm>
          <a:prstGeom prst="rect">
            <a:avLst/>
          </a:prstGeom>
          <a:noFill/>
        </p:spPr>
        <p:txBody>
          <a:bodyPr wrap="square">
            <a:spAutoFit/>
          </a:bodyPr>
          <a:lstStyle/>
          <a:p>
            <a:pPr>
              <a:spcAft>
                <a:spcPts val="1000"/>
              </a:spcAft>
            </a:pPr>
            <a:r>
              <a:rPr sz="1600" b="1">
                <a:solidFill>
                  <a:srgbClr val="2F8B5A"/>
                </a:solidFill>
              </a:rPr>
              <a:t>A.  En communiquant de manière claire et empathique sur les besoins de l'enfant. ✓</a:t>
            </a:r>
          </a:p>
          <a:p>
            <a:pPr>
              <a:spcAft>
                <a:spcPts val="1000"/>
              </a:spcAft>
            </a:pPr>
            <a:r>
              <a:rPr sz="1600" b="0"/>
              <a:t>B.  En évitant de parler des émotions pour ne pas créer de tension.</a:t>
            </a:r>
          </a:p>
          <a:p>
            <a:pPr>
              <a:spcAft>
                <a:spcPts val="1000"/>
              </a:spcAft>
            </a:pPr>
            <a:r>
              <a:rPr sz="1600" b="0"/>
              <a:t>C.  En imposant ses propres opinions sur l'éducation des enfants.</a:t>
            </a:r>
          </a:p>
          <a:p>
            <a:pPr>
              <a:spcAft>
                <a:spcPts val="1000"/>
              </a:spcAft>
            </a:pPr>
            <a:r>
              <a:rPr sz="1600" b="0"/>
              <a:t>D.  En restant distante pour ne pas se mêler des affaires familiales.</a:t>
            </a:r>
          </a:p>
        </p:txBody>
      </p:sp>
      <p:sp>
        <p:nvSpPr>
          <p:cNvPr id="5" name="TextBox 4"/>
          <p:cNvSpPr txBox="1"/>
          <p:nvPr/>
        </p:nvSpPr>
        <p:spPr>
          <a:xfrm>
            <a:off x="731520" y="6217920"/>
            <a:ext cx="10515600" cy="457200"/>
          </a:xfrm>
          <a:prstGeom prst="rect">
            <a:avLst/>
          </a:prstGeom>
          <a:noFill/>
        </p:spPr>
        <p:txBody>
          <a:bodyPr wrap="square">
            <a:spAutoFit/>
          </a:bodyPr>
          <a:lstStyle/>
          <a:p>
            <a:r>
              <a:rPr sz="1100" b="0" i="1">
                <a:solidFill>
                  <a:srgbClr val="7A726A"/>
                </a:solidFill>
              </a:rPr>
              <a:t>Correction : Bien joué ! La communication empathique est essentielle pour gérer les moments sensibles avec les parents.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457200"/>
            <a:ext cx="10515600" cy="365760"/>
          </a:xfrm>
          <a:prstGeom prst="rect">
            <a:avLst/>
          </a:prstGeom>
          <a:noFill/>
        </p:spPr>
        <p:txBody>
          <a:bodyPr wrap="square">
            <a:spAutoFit/>
          </a:bodyPr>
          <a:lstStyle/>
          <a:p>
            <a:r>
              <a:rPr sz="1100" b="1" i="0">
                <a:solidFill>
                  <a:srgbClr val="2C5FB8"/>
                </a:solidFill>
              </a:rPr>
              <a:t>QUESTION 2 · CHAPITRE 18 · UNDERSTAND · EASY</a:t>
            </a:r>
          </a:p>
        </p:txBody>
      </p:sp>
      <p:sp>
        <p:nvSpPr>
          <p:cNvPr id="3" name="TextBox 2"/>
          <p:cNvSpPr txBox="1"/>
          <p:nvPr/>
        </p:nvSpPr>
        <p:spPr>
          <a:xfrm>
            <a:off x="731520" y="1005840"/>
            <a:ext cx="10515600" cy="1371600"/>
          </a:xfrm>
          <a:prstGeom prst="rect">
            <a:avLst/>
          </a:prstGeom>
          <a:noFill/>
        </p:spPr>
        <p:txBody>
          <a:bodyPr wrap="square">
            <a:spAutoFit/>
          </a:bodyPr>
          <a:lstStyle/>
          <a:p>
            <a:r>
              <a:rPr sz="2400" b="0" i="0"/>
              <a:t>Quel est l'objectif principal d'une assistante maternelle lors de l'accueil d'un enfant ?</a:t>
            </a:r>
          </a:p>
        </p:txBody>
      </p:sp>
      <p:sp>
        <p:nvSpPr>
          <p:cNvPr id="4" name="TextBox 3"/>
          <p:cNvSpPr txBox="1"/>
          <p:nvPr/>
        </p:nvSpPr>
        <p:spPr>
          <a:xfrm>
            <a:off x="731520" y="2743200"/>
            <a:ext cx="10515600" cy="3200400"/>
          </a:xfrm>
          <a:prstGeom prst="rect">
            <a:avLst/>
          </a:prstGeom>
          <a:noFill/>
        </p:spPr>
        <p:txBody>
          <a:bodyPr wrap="square">
            <a:spAutoFit/>
          </a:bodyPr>
          <a:lstStyle/>
          <a:p>
            <a:pPr>
              <a:spcAft>
                <a:spcPts val="1000"/>
              </a:spcAft>
            </a:pPr>
            <a:r>
              <a:rPr sz="1600" b="1">
                <a:solidFill>
                  <a:srgbClr val="2F8B5A"/>
                </a:solidFill>
              </a:rPr>
              <a:t>A.  Créer un climat rassurant pour l'enfant et sa famille. ✓</a:t>
            </a:r>
          </a:p>
          <a:p>
            <a:pPr>
              <a:spcAft>
                <a:spcPts val="1000"/>
              </a:spcAft>
            </a:pPr>
            <a:r>
              <a:rPr sz="1600" b="0"/>
              <a:t>B.  Imposer des règles strictes dès l'arrivée.</a:t>
            </a:r>
          </a:p>
          <a:p>
            <a:pPr>
              <a:spcAft>
                <a:spcPts val="1000"/>
              </a:spcAft>
            </a:pPr>
            <a:r>
              <a:rPr sz="1600" b="0"/>
              <a:t>C.  Évaluer les compétences des parents.</a:t>
            </a:r>
          </a:p>
          <a:p>
            <a:pPr>
              <a:spcAft>
                <a:spcPts val="1000"/>
              </a:spcAft>
            </a:pPr>
            <a:r>
              <a:rPr sz="1600" b="0"/>
              <a:t>D.  Observer l'enfant sans interagir.</a:t>
            </a:r>
          </a:p>
        </p:txBody>
      </p:sp>
      <p:sp>
        <p:nvSpPr>
          <p:cNvPr id="5" name="TextBox 4"/>
          <p:cNvSpPr txBox="1"/>
          <p:nvPr/>
        </p:nvSpPr>
        <p:spPr>
          <a:xfrm>
            <a:off x="731520" y="6217920"/>
            <a:ext cx="10515600" cy="457200"/>
          </a:xfrm>
          <a:prstGeom prst="rect">
            <a:avLst/>
          </a:prstGeom>
          <a:noFill/>
        </p:spPr>
        <p:txBody>
          <a:bodyPr wrap="square">
            <a:spAutoFit/>
          </a:bodyPr>
          <a:lstStyle/>
          <a:p>
            <a:r>
              <a:rPr sz="1100" b="0" i="1">
                <a:solidFill>
                  <a:srgbClr val="7A726A"/>
                </a:solidFill>
              </a:rPr>
              <a:t>Correction : Vous avez bien compris l'importance de créer un environnement rassurant pour l'enfant et sa famille.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457200"/>
            <a:ext cx="10515600" cy="365760"/>
          </a:xfrm>
          <a:prstGeom prst="rect">
            <a:avLst/>
          </a:prstGeom>
          <a:noFill/>
        </p:spPr>
        <p:txBody>
          <a:bodyPr wrap="square">
            <a:spAutoFit/>
          </a:bodyPr>
          <a:lstStyle/>
          <a:p>
            <a:r>
              <a:rPr sz="1100" b="1" i="0">
                <a:solidFill>
                  <a:srgbClr val="2C5FB8"/>
                </a:solidFill>
              </a:rPr>
              <a:t>QUESTION 3 · CHAPITRE 18 · UNDERSTAND · MEDIUM</a:t>
            </a:r>
          </a:p>
        </p:txBody>
      </p:sp>
      <p:sp>
        <p:nvSpPr>
          <p:cNvPr id="3" name="TextBox 2"/>
          <p:cNvSpPr txBox="1"/>
          <p:nvPr/>
        </p:nvSpPr>
        <p:spPr>
          <a:xfrm>
            <a:off x="731520" y="1005840"/>
            <a:ext cx="10515600" cy="1371600"/>
          </a:xfrm>
          <a:prstGeom prst="rect">
            <a:avLst/>
          </a:prstGeom>
          <a:noFill/>
        </p:spPr>
        <p:txBody>
          <a:bodyPr wrap="square">
            <a:spAutoFit/>
          </a:bodyPr>
          <a:lstStyle/>
          <a:p>
            <a:r>
              <a:rPr sz="2400" b="0" i="0"/>
              <a:t>Dans quelle mesure l'assistante maternelle doit-elle adapter son approche en fonction des besoins de l'enfant ?</a:t>
            </a:r>
          </a:p>
        </p:txBody>
      </p:sp>
      <p:sp>
        <p:nvSpPr>
          <p:cNvPr id="4" name="TextBox 3"/>
          <p:cNvSpPr txBox="1"/>
          <p:nvPr/>
        </p:nvSpPr>
        <p:spPr>
          <a:xfrm>
            <a:off x="731520" y="2743200"/>
            <a:ext cx="10515600" cy="3200400"/>
          </a:xfrm>
          <a:prstGeom prst="rect">
            <a:avLst/>
          </a:prstGeom>
          <a:noFill/>
        </p:spPr>
        <p:txBody>
          <a:bodyPr wrap="square">
            <a:spAutoFit/>
          </a:bodyPr>
          <a:lstStyle/>
          <a:p>
            <a:pPr>
              <a:spcAft>
                <a:spcPts val="1000"/>
              </a:spcAft>
            </a:pPr>
            <a:r>
              <a:rPr sz="1600" b="1">
                <a:solidFill>
                  <a:srgbClr val="2F8B5A"/>
                </a:solidFill>
              </a:rPr>
              <a:t>A.  Elle doit être flexible et respecter le rythme de l'enfant. ✓</a:t>
            </a:r>
          </a:p>
          <a:p>
            <a:pPr>
              <a:spcAft>
                <a:spcPts val="1000"/>
              </a:spcAft>
            </a:pPr>
            <a:r>
              <a:rPr sz="1600" b="0"/>
              <a:t>B.  Elle doit suivre un programme rigide sans déviation.</a:t>
            </a:r>
          </a:p>
          <a:p>
            <a:pPr>
              <a:spcAft>
                <a:spcPts val="1000"/>
              </a:spcAft>
            </a:pPr>
            <a:r>
              <a:rPr sz="1600" b="0"/>
              <a:t>C.  Elle doit toujours privilégier les activités de groupe.</a:t>
            </a:r>
          </a:p>
          <a:p>
            <a:pPr>
              <a:spcAft>
                <a:spcPts val="1000"/>
              </a:spcAft>
            </a:pPr>
            <a:r>
              <a:rPr sz="1600" b="0"/>
              <a:t>D.  Elle doit ignorer les signaux de l'enfant pour maintenir l'ordre.</a:t>
            </a:r>
          </a:p>
        </p:txBody>
      </p:sp>
      <p:sp>
        <p:nvSpPr>
          <p:cNvPr id="5" name="TextBox 4"/>
          <p:cNvSpPr txBox="1"/>
          <p:nvPr/>
        </p:nvSpPr>
        <p:spPr>
          <a:xfrm>
            <a:off x="731520" y="6217920"/>
            <a:ext cx="10515600" cy="457200"/>
          </a:xfrm>
          <a:prstGeom prst="rect">
            <a:avLst/>
          </a:prstGeom>
          <a:noFill/>
        </p:spPr>
        <p:txBody>
          <a:bodyPr wrap="square">
            <a:spAutoFit/>
          </a:bodyPr>
          <a:lstStyle/>
          <a:p>
            <a:r>
              <a:rPr sz="1100" b="0" i="1">
                <a:solidFill>
                  <a:srgbClr val="7A726A"/>
                </a:solidFill>
              </a:rPr>
              <a:t>Correction : Excellente réponse ! L'adaptation aux besoins de l'enfant est cruciale pour son développement.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2560320"/>
            <a:ext cx="10515600" cy="1371600"/>
          </a:xfrm>
          <a:prstGeom prst="rect">
            <a:avLst/>
          </a:prstGeom>
          <a:noFill/>
        </p:spPr>
        <p:txBody>
          <a:bodyPr wrap="square">
            <a:spAutoFit/>
          </a:bodyPr>
          <a:lstStyle/>
          <a:p>
            <a:pPr algn="ctr"/>
            <a:r>
              <a:rPr sz="4000" b="0" i="0"/>
              <a:t>Fin du quiz</a:t>
            </a:r>
          </a:p>
        </p:txBody>
      </p:sp>
      <p:sp>
        <p:nvSpPr>
          <p:cNvPr id="3" name="TextBox 2"/>
          <p:cNvSpPr txBox="1"/>
          <p:nvPr/>
        </p:nvSpPr>
        <p:spPr>
          <a:xfrm>
            <a:off x="731520" y="4114800"/>
            <a:ext cx="10515600" cy="731520"/>
          </a:xfrm>
          <a:prstGeom prst="rect">
            <a:avLst/>
          </a:prstGeom>
          <a:noFill/>
        </p:spPr>
        <p:txBody>
          <a:bodyPr wrap="square">
            <a:spAutoFit/>
          </a:bodyPr>
          <a:lstStyle/>
          <a:p>
            <a:pPr algn="ctr"/>
            <a:r>
              <a:rPr sz="1800" b="0" i="1">
                <a:solidFill>
                  <a:srgbClr val="7A726A"/>
                </a:solidFill>
              </a:rPr>
              <a:t>Merci d'avoir suivi « Une journée d’accueil en Guyane française pour comprendre le métier d’assistante maternelle et sa posture professionnelle (1) »</a:t>
            </a:r>
          </a:p>
        </p:txBody>
      </p:sp>
      <p:sp>
        <p:nvSpPr>
          <p:cNvPr id="4" name="TextBox 3"/>
          <p:cNvSpPr txBox="1"/>
          <p:nvPr/>
        </p:nvSpPr>
        <p:spPr>
          <a:xfrm>
            <a:off x="731520" y="5943600"/>
            <a:ext cx="10515600" cy="365760"/>
          </a:xfrm>
          <a:prstGeom prst="rect">
            <a:avLst/>
          </a:prstGeom>
          <a:noFill/>
        </p:spPr>
        <p:txBody>
          <a:bodyPr wrap="square">
            <a:spAutoFit/>
          </a:bodyPr>
          <a:lstStyle/>
          <a:p>
            <a:pPr algn="ctr"/>
            <a:r>
              <a:rPr sz="1000" b="0" i="0">
                <a:solidFill>
                  <a:srgbClr val="7A726A"/>
                </a:solidFill>
              </a:rPr>
              <a:t>— Enrichi par Scribal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2026-03-17T20:52:10Z</dcterms:created>
  <dcterms:modified xsi:type="dcterms:W3CDTF">2026-03-17T20:52:10Z</dcterms:modified>
</cp:coreProperties>
</file>